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8D19E-DFA8-46A9-93FD-8F9DD42424E7}" type="doc">
      <dgm:prSet loTypeId="urn:microsoft.com/office/officeart/2005/8/layout/matrix2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E2D08B67-1C08-42E4-92A0-A72B83CE2023}">
      <dgm:prSet phldrT="[טקסט]"/>
      <dgm:spPr>
        <a:solidFill>
          <a:srgbClr val="FF0000"/>
        </a:solidFill>
      </dgm:spPr>
      <dgm:t>
        <a:bodyPr/>
        <a:lstStyle/>
        <a:p>
          <a:pPr rtl="1"/>
          <a:r>
            <a:rPr lang="he-IL" dirty="0" smtClean="0"/>
            <a:t>לא סביר. קלף פרוע?</a:t>
          </a:r>
          <a:endParaRPr lang="he-IL" dirty="0"/>
        </a:p>
      </dgm:t>
    </dgm:pt>
    <dgm:pt modelId="{103D017E-1D96-415A-80ED-061769CD9187}" type="parTrans" cxnId="{1AD7C910-B802-49EE-8438-2D66F094724A}">
      <dgm:prSet/>
      <dgm:spPr/>
      <dgm:t>
        <a:bodyPr/>
        <a:lstStyle/>
        <a:p>
          <a:pPr rtl="1"/>
          <a:endParaRPr lang="he-IL"/>
        </a:p>
      </dgm:t>
    </dgm:pt>
    <dgm:pt modelId="{01708B4C-0D02-421D-AA36-B88BA46E3FB8}" type="sibTrans" cxnId="{1AD7C910-B802-49EE-8438-2D66F094724A}">
      <dgm:prSet/>
      <dgm:spPr/>
      <dgm:t>
        <a:bodyPr/>
        <a:lstStyle/>
        <a:p>
          <a:pPr rtl="1"/>
          <a:endParaRPr lang="he-IL"/>
        </a:p>
      </dgm:t>
    </dgm:pt>
    <dgm:pt modelId="{5437A3F8-F58E-42DB-9624-EF93436A0B74}">
      <dgm:prSet phldrT="[טקסט]"/>
      <dgm:spPr>
        <a:solidFill>
          <a:srgbClr val="002060"/>
        </a:solidFill>
      </dgm:spPr>
      <dgm:t>
        <a:bodyPr/>
        <a:lstStyle/>
        <a:p>
          <a:pPr rtl="1"/>
          <a:r>
            <a:rPr lang="he-IL" dirty="0" smtClean="0"/>
            <a:t>סביר</a:t>
          </a:r>
          <a:endParaRPr lang="he-IL" dirty="0"/>
        </a:p>
      </dgm:t>
    </dgm:pt>
    <dgm:pt modelId="{B5DF7EBB-7285-4F55-9DDC-6F2F7A170FFE}" type="parTrans" cxnId="{9300AD13-B00A-489D-A07C-569FE22A32C8}">
      <dgm:prSet/>
      <dgm:spPr/>
      <dgm:t>
        <a:bodyPr/>
        <a:lstStyle/>
        <a:p>
          <a:pPr rtl="1"/>
          <a:endParaRPr lang="he-IL"/>
        </a:p>
      </dgm:t>
    </dgm:pt>
    <dgm:pt modelId="{21A1A9AD-D8DF-43B3-B10F-885FEEF080A4}" type="sibTrans" cxnId="{9300AD13-B00A-489D-A07C-569FE22A32C8}">
      <dgm:prSet/>
      <dgm:spPr/>
      <dgm:t>
        <a:bodyPr/>
        <a:lstStyle/>
        <a:p>
          <a:pPr rtl="1"/>
          <a:endParaRPr lang="he-IL"/>
        </a:p>
      </dgm:t>
    </dgm:pt>
    <dgm:pt modelId="{3F71A2FE-C79E-4126-B44D-0E773EE2788B}">
      <dgm:prSet phldrT="[טקסט]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dirty="0" smtClean="0"/>
            <a:t>סביר</a:t>
          </a:r>
          <a:endParaRPr lang="he-IL" dirty="0"/>
        </a:p>
      </dgm:t>
    </dgm:pt>
    <dgm:pt modelId="{0F0AF970-4D6A-4DD2-A6DB-3FB4F9A69380}" type="parTrans" cxnId="{E0A168AE-0242-4CDD-8DBE-2A38C621BD71}">
      <dgm:prSet/>
      <dgm:spPr/>
      <dgm:t>
        <a:bodyPr/>
        <a:lstStyle/>
        <a:p>
          <a:pPr rtl="1"/>
          <a:endParaRPr lang="he-IL"/>
        </a:p>
      </dgm:t>
    </dgm:pt>
    <dgm:pt modelId="{4DD28F8C-9BA4-402A-B75C-09000B1DD448}" type="sibTrans" cxnId="{E0A168AE-0242-4CDD-8DBE-2A38C621BD71}">
      <dgm:prSet/>
      <dgm:spPr/>
      <dgm:t>
        <a:bodyPr/>
        <a:lstStyle/>
        <a:p>
          <a:pPr rtl="1"/>
          <a:endParaRPr lang="he-IL"/>
        </a:p>
      </dgm:t>
    </dgm:pt>
    <dgm:pt modelId="{48DB773D-C800-45E2-958A-6C40EA3D72D2}">
      <dgm:prSet phldrT="[טקסט]"/>
      <dgm:spPr>
        <a:solidFill>
          <a:srgbClr val="00B050"/>
        </a:solidFill>
      </dgm:spPr>
      <dgm:t>
        <a:bodyPr/>
        <a:lstStyle/>
        <a:p>
          <a:pPr rtl="1"/>
          <a:r>
            <a:rPr lang="he-IL" dirty="0" smtClean="0"/>
            <a:t>סביר</a:t>
          </a:r>
          <a:endParaRPr lang="he-IL" dirty="0"/>
        </a:p>
      </dgm:t>
    </dgm:pt>
    <dgm:pt modelId="{BD7BCD77-6941-41A2-ACB4-2193A10E5FB8}" type="parTrans" cxnId="{51FC0675-C698-44CF-8EB1-A2D7F797641B}">
      <dgm:prSet/>
      <dgm:spPr/>
      <dgm:t>
        <a:bodyPr/>
        <a:lstStyle/>
        <a:p>
          <a:pPr rtl="1"/>
          <a:endParaRPr lang="he-IL"/>
        </a:p>
      </dgm:t>
    </dgm:pt>
    <dgm:pt modelId="{E2B4B5EA-BE4D-406E-9A42-EBF22DAAC07E}" type="sibTrans" cxnId="{51FC0675-C698-44CF-8EB1-A2D7F797641B}">
      <dgm:prSet/>
      <dgm:spPr/>
      <dgm:t>
        <a:bodyPr/>
        <a:lstStyle/>
        <a:p>
          <a:pPr rtl="1"/>
          <a:endParaRPr lang="he-IL"/>
        </a:p>
      </dgm:t>
    </dgm:pt>
    <dgm:pt modelId="{F73CC2AC-FB99-4B53-BA47-0C2E41858C2E}" type="pres">
      <dgm:prSet presAssocID="{80A8D19E-DFA8-46A9-93FD-8F9DD42424E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9292E-8060-49B4-A03D-E55720A17210}" type="pres">
      <dgm:prSet presAssocID="{80A8D19E-DFA8-46A9-93FD-8F9DD42424E7}" presName="axisShape" presStyleLbl="bgShp" presStyleIdx="0" presStyleCnt="1"/>
      <dgm:spPr/>
    </dgm:pt>
    <dgm:pt modelId="{A18A76E4-E130-45CF-9AD5-C4B918236CFA}" type="pres">
      <dgm:prSet presAssocID="{80A8D19E-DFA8-46A9-93FD-8F9DD42424E7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12E92-6951-4608-8318-42F99783787A}" type="pres">
      <dgm:prSet presAssocID="{80A8D19E-DFA8-46A9-93FD-8F9DD42424E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397E84-A6FE-4AD4-957D-5BE8B1E75921}" type="pres">
      <dgm:prSet presAssocID="{80A8D19E-DFA8-46A9-93FD-8F9DD42424E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E9190-C3E5-4525-9C83-E0D07EAA5620}" type="pres">
      <dgm:prSet presAssocID="{80A8D19E-DFA8-46A9-93FD-8F9DD42424E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1EED41-7BF1-482B-8327-E11D54DFF9CC}" type="presOf" srcId="{3F71A2FE-C79E-4126-B44D-0E773EE2788B}" destId="{C0397E84-A6FE-4AD4-957D-5BE8B1E75921}" srcOrd="0" destOrd="0" presId="urn:microsoft.com/office/officeart/2005/8/layout/matrix2"/>
    <dgm:cxn modelId="{51FC0675-C698-44CF-8EB1-A2D7F797641B}" srcId="{80A8D19E-DFA8-46A9-93FD-8F9DD42424E7}" destId="{48DB773D-C800-45E2-958A-6C40EA3D72D2}" srcOrd="3" destOrd="0" parTransId="{BD7BCD77-6941-41A2-ACB4-2193A10E5FB8}" sibTransId="{E2B4B5EA-BE4D-406E-9A42-EBF22DAAC07E}"/>
    <dgm:cxn modelId="{1AD7C910-B802-49EE-8438-2D66F094724A}" srcId="{80A8D19E-DFA8-46A9-93FD-8F9DD42424E7}" destId="{E2D08B67-1C08-42E4-92A0-A72B83CE2023}" srcOrd="0" destOrd="0" parTransId="{103D017E-1D96-415A-80ED-061769CD9187}" sibTransId="{01708B4C-0D02-421D-AA36-B88BA46E3FB8}"/>
    <dgm:cxn modelId="{9300AD13-B00A-489D-A07C-569FE22A32C8}" srcId="{80A8D19E-DFA8-46A9-93FD-8F9DD42424E7}" destId="{5437A3F8-F58E-42DB-9624-EF93436A0B74}" srcOrd="1" destOrd="0" parTransId="{B5DF7EBB-7285-4F55-9DDC-6F2F7A170FFE}" sibTransId="{21A1A9AD-D8DF-43B3-B10F-885FEEF080A4}"/>
    <dgm:cxn modelId="{E0A168AE-0242-4CDD-8DBE-2A38C621BD71}" srcId="{80A8D19E-DFA8-46A9-93FD-8F9DD42424E7}" destId="{3F71A2FE-C79E-4126-B44D-0E773EE2788B}" srcOrd="2" destOrd="0" parTransId="{0F0AF970-4D6A-4DD2-A6DB-3FB4F9A69380}" sibTransId="{4DD28F8C-9BA4-402A-B75C-09000B1DD448}"/>
    <dgm:cxn modelId="{13906941-3324-4B1A-80A0-B5DEDD29E844}" type="presOf" srcId="{5437A3F8-F58E-42DB-9624-EF93436A0B74}" destId="{BAE12E92-6951-4608-8318-42F99783787A}" srcOrd="0" destOrd="0" presId="urn:microsoft.com/office/officeart/2005/8/layout/matrix2"/>
    <dgm:cxn modelId="{23704B4C-232B-4502-95ED-18D75E61F18E}" type="presOf" srcId="{80A8D19E-DFA8-46A9-93FD-8F9DD42424E7}" destId="{F73CC2AC-FB99-4B53-BA47-0C2E41858C2E}" srcOrd="0" destOrd="0" presId="urn:microsoft.com/office/officeart/2005/8/layout/matrix2"/>
    <dgm:cxn modelId="{499694BC-5A55-420A-84B2-98A730EF85D7}" type="presOf" srcId="{48DB773D-C800-45E2-958A-6C40EA3D72D2}" destId="{10CE9190-C3E5-4525-9C83-E0D07EAA5620}" srcOrd="0" destOrd="0" presId="urn:microsoft.com/office/officeart/2005/8/layout/matrix2"/>
    <dgm:cxn modelId="{CD636B0B-AC73-466F-841E-FD88BE80C891}" type="presOf" srcId="{E2D08B67-1C08-42E4-92A0-A72B83CE2023}" destId="{A18A76E4-E130-45CF-9AD5-C4B918236CFA}" srcOrd="0" destOrd="0" presId="urn:microsoft.com/office/officeart/2005/8/layout/matrix2"/>
    <dgm:cxn modelId="{C337D5C8-AD3C-417A-B919-C6EE4B7A40F2}" type="presParOf" srcId="{F73CC2AC-FB99-4B53-BA47-0C2E41858C2E}" destId="{D0D9292E-8060-49B4-A03D-E55720A17210}" srcOrd="0" destOrd="0" presId="urn:microsoft.com/office/officeart/2005/8/layout/matrix2"/>
    <dgm:cxn modelId="{9BA77118-0C53-4FBB-8D1A-0B51CDA631BA}" type="presParOf" srcId="{F73CC2AC-FB99-4B53-BA47-0C2E41858C2E}" destId="{A18A76E4-E130-45CF-9AD5-C4B918236CFA}" srcOrd="1" destOrd="0" presId="urn:microsoft.com/office/officeart/2005/8/layout/matrix2"/>
    <dgm:cxn modelId="{86ACD731-8D5D-457C-9F00-F494DB44E210}" type="presParOf" srcId="{F73CC2AC-FB99-4B53-BA47-0C2E41858C2E}" destId="{BAE12E92-6951-4608-8318-42F99783787A}" srcOrd="2" destOrd="0" presId="urn:microsoft.com/office/officeart/2005/8/layout/matrix2"/>
    <dgm:cxn modelId="{1B21D7B3-64D7-43C3-AAA7-3FB57AB2CFA1}" type="presParOf" srcId="{F73CC2AC-FB99-4B53-BA47-0C2E41858C2E}" destId="{C0397E84-A6FE-4AD4-957D-5BE8B1E75921}" srcOrd="3" destOrd="0" presId="urn:microsoft.com/office/officeart/2005/8/layout/matrix2"/>
    <dgm:cxn modelId="{32098561-77E3-47E9-A76C-6656E2307138}" type="presParOf" srcId="{F73CC2AC-FB99-4B53-BA47-0C2E41858C2E}" destId="{10CE9190-C3E5-4525-9C83-E0D07EAA562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9292E-8060-49B4-A03D-E55720A17210}">
      <dsp:nvSpPr>
        <dsp:cNvPr id="0" name=""/>
        <dsp:cNvSpPr/>
      </dsp:nvSpPr>
      <dsp:spPr>
        <a:xfrm>
          <a:off x="1104011" y="0"/>
          <a:ext cx="3917482" cy="391748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A76E4-E130-45CF-9AD5-C4B918236CFA}">
      <dsp:nvSpPr>
        <dsp:cNvPr id="0" name=""/>
        <dsp:cNvSpPr/>
      </dsp:nvSpPr>
      <dsp:spPr>
        <a:xfrm>
          <a:off x="1358647" y="254636"/>
          <a:ext cx="1566992" cy="1566992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לא סביר. קלף פרוע?</a:t>
          </a:r>
          <a:endParaRPr lang="he-IL" sz="2700" kern="1200" dirty="0"/>
        </a:p>
      </dsp:txBody>
      <dsp:txXfrm>
        <a:off x="1435141" y="331130"/>
        <a:ext cx="1414004" cy="1414004"/>
      </dsp:txXfrm>
    </dsp:sp>
    <dsp:sp modelId="{BAE12E92-6951-4608-8318-42F99783787A}">
      <dsp:nvSpPr>
        <dsp:cNvPr id="0" name=""/>
        <dsp:cNvSpPr/>
      </dsp:nvSpPr>
      <dsp:spPr>
        <a:xfrm>
          <a:off x="3199863" y="254636"/>
          <a:ext cx="1566992" cy="1566992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סביר</a:t>
          </a:r>
          <a:endParaRPr lang="he-IL" sz="2700" kern="1200" dirty="0"/>
        </a:p>
      </dsp:txBody>
      <dsp:txXfrm>
        <a:off x="3276357" y="331130"/>
        <a:ext cx="1414004" cy="1414004"/>
      </dsp:txXfrm>
    </dsp:sp>
    <dsp:sp modelId="{C0397E84-A6FE-4AD4-957D-5BE8B1E75921}">
      <dsp:nvSpPr>
        <dsp:cNvPr id="0" name=""/>
        <dsp:cNvSpPr/>
      </dsp:nvSpPr>
      <dsp:spPr>
        <a:xfrm>
          <a:off x="1358647" y="2095852"/>
          <a:ext cx="1566992" cy="156699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סביר</a:t>
          </a:r>
          <a:endParaRPr lang="he-IL" sz="2700" kern="1200" dirty="0"/>
        </a:p>
      </dsp:txBody>
      <dsp:txXfrm>
        <a:off x="1435141" y="2172346"/>
        <a:ext cx="1414004" cy="1414004"/>
      </dsp:txXfrm>
    </dsp:sp>
    <dsp:sp modelId="{10CE9190-C3E5-4525-9C83-E0D07EAA5620}">
      <dsp:nvSpPr>
        <dsp:cNvPr id="0" name=""/>
        <dsp:cNvSpPr/>
      </dsp:nvSpPr>
      <dsp:spPr>
        <a:xfrm>
          <a:off x="3199863" y="2095852"/>
          <a:ext cx="1566992" cy="1566992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סביר</a:t>
          </a:r>
          <a:endParaRPr lang="he-IL" sz="2700" kern="1200" dirty="0"/>
        </a:p>
      </dsp:txBody>
      <dsp:txXfrm>
        <a:off x="3276357" y="2172346"/>
        <a:ext cx="1414004" cy="1414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79E6D-D56D-472D-A394-FB519B77D7D0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23BD2-E625-4204-87FA-829F49D24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5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CAE076-4812-4093-AE16-3A1DB272CA84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2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660" y="1673904"/>
            <a:ext cx="7830704" cy="2387600"/>
          </a:xfrm>
        </p:spPr>
        <p:txBody>
          <a:bodyPr anchor="ctr"/>
          <a:lstStyle>
            <a:lvl1pPr algn="ctr"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658" y="4153579"/>
            <a:ext cx="7830705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8374967" y="1731056"/>
            <a:ext cx="3086971" cy="410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05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40F022-CF27-4F73-AE0B-DA92FD2A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5" y="212720"/>
            <a:ext cx="10407368" cy="1325563"/>
          </a:xfr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7C781560-2AA7-4C98-8D39-80D6B859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ADE57F-3843-4D98-AA89-DD29BA5C1B3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11536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8EECC82-4332-49EA-847F-41B22437D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E1A16F33-DBE0-4BC5-BD58-A0E16D77855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0" y="11536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3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E5C784-F334-43E5-A046-DF578727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290939"/>
            <a:ext cx="4571999" cy="1766461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268839B-4862-433B-8175-70CF96E8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83" y="290945"/>
            <a:ext cx="6830290" cy="6262255"/>
          </a:xfrm>
        </p:spPr>
        <p:txBody>
          <a:bodyPr/>
          <a:lstStyle>
            <a:lvl1pPr>
              <a:lnSpc>
                <a:spcPct val="100000"/>
              </a:lnSpc>
              <a:defRPr sz="3600"/>
            </a:lvl1pPr>
            <a:lvl2pPr>
              <a:lnSpc>
                <a:spcPct val="100000"/>
              </a:lnSpc>
              <a:defRPr sz="3200"/>
            </a:lvl2pPr>
            <a:lvl3pPr>
              <a:lnSpc>
                <a:spcPct val="100000"/>
              </a:lnSpc>
              <a:defRPr sz="28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AAB3812-692F-4F79-9827-0B088A040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7927" y="2057400"/>
            <a:ext cx="4571999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C59B1E6-B599-4392-8175-5CF8D1B5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2ADD6C-FE7C-4F4D-B5CC-E4857F528DA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243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7EA1B9-B76B-4AF7-9281-6B1D0B71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4" y="304801"/>
            <a:ext cx="4433454" cy="1752599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3965521-383A-49A3-8066-2866AB38F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53891" y="360218"/>
            <a:ext cx="6830291" cy="61929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0970271-4AEB-4869-99C2-622C4F1BB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6474" y="2057399"/>
            <a:ext cx="4433454" cy="4495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DDD0AA-895B-41BD-AE4E-F49CC9BC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776104A-7E6C-4C52-AAB7-999E2B16864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88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19DC7E-4A50-4826-83BC-C4C4A421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231057B-48C3-45EA-A826-EB56AA3D6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31BE8EE-A0E2-4302-8E78-BA972A2D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BBF3099-AE15-4B50-8174-AA42555C593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212642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80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88CFDEF7-3E06-4A10-BE08-31F10EBCC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92939" y="268140"/>
            <a:ext cx="2628900" cy="620193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2EC51E7-36F5-447A-812A-2114C0210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01782" y="268140"/>
            <a:ext cx="8738757" cy="620193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F407BF-4D81-477A-BB2B-21DF59EF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A2E4ED-4387-4D58-B2F0-CA628790DA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 rot="5400000">
            <a:off x="10624019" y="-133658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6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שולש שווה-שוקיים 11">
            <a:extLst>
              <a:ext uri="{FF2B5EF4-FFF2-40B4-BE49-F238E27FC236}">
                <a16:creationId xmlns:a16="http://schemas.microsoft.com/office/drawing/2014/main" id="{21B19517-9814-4103-86F7-AB8A29F722EE}"/>
              </a:ext>
            </a:extLst>
          </p:cNvPr>
          <p:cNvSpPr/>
          <p:nvPr userDrawn="1"/>
        </p:nvSpPr>
        <p:spPr>
          <a:xfrm rot="16200000">
            <a:off x="8022901" y="2667787"/>
            <a:ext cx="4862945" cy="3491603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rgbClr val="95B65D"/>
              </a:gs>
              <a:gs pos="97000">
                <a:srgbClr val="FFE593">
                  <a:alpha val="26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שולש שווה-שוקיים 6">
            <a:extLst>
              <a:ext uri="{FF2B5EF4-FFF2-40B4-BE49-F238E27FC236}">
                <a16:creationId xmlns:a16="http://schemas.microsoft.com/office/drawing/2014/main" id="{3A784CEE-05A7-4F1D-8B3D-D04A4EC4F579}"/>
              </a:ext>
            </a:extLst>
          </p:cNvPr>
          <p:cNvSpPr/>
          <p:nvPr userDrawn="1"/>
        </p:nvSpPr>
        <p:spPr>
          <a:xfrm rot="10800000">
            <a:off x="8708570" y="-1"/>
            <a:ext cx="348342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8000">
                <a:srgbClr val="F33FAA"/>
              </a:gs>
              <a:gs pos="55000">
                <a:srgbClr val="F9929F">
                  <a:alpha val="36000"/>
                </a:srgbClr>
              </a:gs>
              <a:gs pos="2000">
                <a:srgbClr val="FFE59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382" y="2488030"/>
            <a:ext cx="8364848" cy="1573473"/>
          </a:xfrm>
          <a:prstGeom prst="rect">
            <a:avLst/>
          </a:prstGeom>
          <a:solidFill>
            <a:srgbClr val="CA0C7D">
              <a:alpha val="24000"/>
            </a:srgbClr>
          </a:solidFill>
          <a:ln>
            <a:noFill/>
          </a:ln>
        </p:spPr>
        <p:txBody>
          <a:bodyPr anchor="ctr"/>
          <a:lstStyle>
            <a:lvl1pPr algn="r">
              <a:defRPr lang="he-IL" sz="54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382" y="4148996"/>
            <a:ext cx="8364848" cy="1293865"/>
          </a:xfrm>
        </p:spPr>
        <p:txBody>
          <a:bodyPr anchor="ctr">
            <a:normAutofit/>
          </a:bodyPr>
          <a:lstStyle>
            <a:lvl1pPr marL="0" indent="0" algn="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7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-שוקיים 6">
            <a:extLst>
              <a:ext uri="{FF2B5EF4-FFF2-40B4-BE49-F238E27FC236}">
                <a16:creationId xmlns:a16="http://schemas.microsoft.com/office/drawing/2014/main" id="{3A784CEE-05A7-4F1D-8B3D-D04A4EC4F579}"/>
              </a:ext>
            </a:extLst>
          </p:cNvPr>
          <p:cNvSpPr/>
          <p:nvPr userDrawn="1"/>
        </p:nvSpPr>
        <p:spPr>
          <a:xfrm rot="10800000">
            <a:off x="8665028" y="-1"/>
            <a:ext cx="352696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6656">
                <a:srgbClr val="49878E"/>
              </a:gs>
              <a:gs pos="95312">
                <a:srgbClr val="4F878F"/>
              </a:gs>
              <a:gs pos="2000">
                <a:srgbClr val="5A889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56A79F1C-8790-4B46-869D-D66B12AC9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382" y="2488030"/>
            <a:ext cx="8364848" cy="1573473"/>
          </a:xfrm>
          <a:solidFill>
            <a:schemeClr val="tx2"/>
          </a:solidFill>
        </p:spPr>
        <p:txBody>
          <a:bodyPr anchor="ctr"/>
          <a:lstStyle>
            <a:lvl1pPr algn="r">
              <a:defRPr lang="he-IL" sz="5400" b="0" kern="1200" dirty="0" smtClean="0">
                <a:solidFill>
                  <a:srgbClr val="F33F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7FFA86B-0EB6-4C9B-B328-B69E4AACB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1382" y="4148996"/>
            <a:ext cx="8364848" cy="1293865"/>
          </a:xfrm>
        </p:spPr>
        <p:txBody>
          <a:bodyPr anchor="ctr">
            <a:normAutofit/>
          </a:bodyPr>
          <a:lstStyle>
            <a:lvl1pPr marL="0" indent="0" algn="r">
              <a:buNone/>
              <a:defRPr sz="4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1A3E1A-36C8-4BF5-A4DC-49317E5D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291" y="6302612"/>
            <a:ext cx="824345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3D750E-4B78-4E99-B797-546BD618210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שולש שווה-שוקיים 11">
            <a:extLst>
              <a:ext uri="{FF2B5EF4-FFF2-40B4-BE49-F238E27FC236}">
                <a16:creationId xmlns:a16="http://schemas.microsoft.com/office/drawing/2014/main" id="{21B19517-9814-4103-86F7-AB8A29F722EE}"/>
              </a:ext>
            </a:extLst>
          </p:cNvPr>
          <p:cNvSpPr/>
          <p:nvPr userDrawn="1"/>
        </p:nvSpPr>
        <p:spPr>
          <a:xfrm rot="16200000">
            <a:off x="7991601" y="2636484"/>
            <a:ext cx="3416059" cy="5001088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chemeClr val="tx2">
                  <a:lumMod val="40000"/>
                  <a:lumOff val="60000"/>
                  <a:alpha val="22000"/>
                </a:schemeClr>
              </a:gs>
              <a:gs pos="97000">
                <a:schemeClr val="bg2">
                  <a:lumMod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5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שולש שווה-שוקיים 8">
            <a:extLst>
              <a:ext uri="{FF2B5EF4-FFF2-40B4-BE49-F238E27FC236}">
                <a16:creationId xmlns:a16="http://schemas.microsoft.com/office/drawing/2014/main" id="{D939D193-66DD-4B67-92C4-C30989C92F44}"/>
              </a:ext>
            </a:extLst>
          </p:cNvPr>
          <p:cNvSpPr/>
          <p:nvPr userDrawn="1"/>
        </p:nvSpPr>
        <p:spPr>
          <a:xfrm rot="10800000">
            <a:off x="8665028" y="-1"/>
            <a:ext cx="3526968" cy="5184096"/>
          </a:xfrm>
          <a:prstGeom prst="triangle">
            <a:avLst>
              <a:gd name="adj" fmla="val 0"/>
            </a:avLst>
          </a:prstGeom>
          <a:gradFill flip="none" rotWithShape="1">
            <a:gsLst>
              <a:gs pos="96656">
                <a:srgbClr val="49878E"/>
              </a:gs>
              <a:gs pos="95312">
                <a:srgbClr val="4F878F"/>
              </a:gs>
              <a:gs pos="2000">
                <a:srgbClr val="5A889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58" y="1563693"/>
            <a:ext cx="10315505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FDBA91-8666-42C7-B07C-F6998CD414D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6419" y="22033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משולש שווה-שוקיים 10">
            <a:extLst>
              <a:ext uri="{FF2B5EF4-FFF2-40B4-BE49-F238E27FC236}">
                <a16:creationId xmlns:a16="http://schemas.microsoft.com/office/drawing/2014/main" id="{640294FD-C584-4DAB-AF87-68BD513069E9}"/>
              </a:ext>
            </a:extLst>
          </p:cNvPr>
          <p:cNvSpPr/>
          <p:nvPr userDrawn="1"/>
        </p:nvSpPr>
        <p:spPr>
          <a:xfrm rot="16200000">
            <a:off x="7991601" y="2636484"/>
            <a:ext cx="3416059" cy="5001088"/>
          </a:xfrm>
          <a:prstGeom prst="triangle">
            <a:avLst>
              <a:gd name="adj" fmla="val 0"/>
            </a:avLst>
          </a:prstGeom>
          <a:gradFill flip="none" rotWithShape="1">
            <a:gsLst>
              <a:gs pos="1000">
                <a:schemeClr val="tx2">
                  <a:lumMod val="40000"/>
                  <a:lumOff val="60000"/>
                  <a:alpha val="22000"/>
                </a:schemeClr>
              </a:gs>
              <a:gs pos="97000">
                <a:schemeClr val="bg2">
                  <a:lumMod val="9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9" y="147415"/>
            <a:ext cx="9347879" cy="1325563"/>
          </a:xfrm>
          <a:solidFill>
            <a:srgbClr val="CA0C7D">
              <a:alpha val="33000"/>
            </a:srgbClr>
          </a:solidFill>
        </p:spPr>
        <p:txBody>
          <a:bodyPr>
            <a:noAutofit/>
          </a:bodyPr>
          <a:lstStyle>
            <a:lvl1pPr algn="ctr">
              <a:defRPr lang="he-IL" sz="5400" kern="1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75222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495" y="147415"/>
            <a:ext cx="10730406" cy="1325563"/>
          </a:xfrm>
        </p:spPr>
        <p:txBody>
          <a:bodyPr>
            <a:noAutofit/>
          </a:bodyPr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563693"/>
            <a:ext cx="11326218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solidFill>
                  <a:srgbClr val="34415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86A6E2-A55A-4973-98B2-EDCB2C21F72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65372" y="14744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27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כותרת ותוכן"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C1521CBB-0B8F-4303-A743-800878BD0DAA}"/>
              </a:ext>
            </a:extLst>
          </p:cNvPr>
          <p:cNvSpPr/>
          <p:nvPr userDrawn="1"/>
        </p:nvSpPr>
        <p:spPr>
          <a:xfrm>
            <a:off x="0" y="14744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655A842F-313C-4557-B151-DB2022E6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121" y="147415"/>
            <a:ext cx="10795779" cy="1325563"/>
          </a:xfrm>
        </p:spPr>
        <p:txBody>
          <a:bodyPr>
            <a:noAutofit/>
          </a:bodyPr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F5E5F13-2B90-4FBB-878C-B6C2C30A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29" y="1563693"/>
            <a:ext cx="11625264" cy="5111744"/>
          </a:xfrm>
        </p:spPr>
        <p:txBody>
          <a:bodyPr/>
          <a:lstStyle>
            <a:lvl1pPr marL="2286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B66BBFA-A6FA-4D1F-9BC6-CD178DAB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845457" y="6310312"/>
            <a:ext cx="497114" cy="365125"/>
          </a:xfrm>
        </p:spPr>
        <p:txBody>
          <a:bodyPr/>
          <a:lstStyle>
            <a:lvl1pPr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DD6EE82C-3740-4E18-86B4-3170560D7A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0" y="0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9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A3E0D03-2F4C-4747-9236-D64118DC76FE}"/>
              </a:ext>
            </a:extLst>
          </p:cNvPr>
          <p:cNvSpPr/>
          <p:nvPr userDrawn="1"/>
        </p:nvSpPr>
        <p:spPr>
          <a:xfrm>
            <a:off x="0" y="889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35000">
                <a:srgbClr val="A9D2D2"/>
              </a:gs>
              <a:gs pos="2000">
                <a:srgbClr val="3AADAD"/>
              </a:gs>
              <a:gs pos="0">
                <a:srgbClr val="74C0C0"/>
              </a:gs>
            </a:gsLst>
            <a:lin ang="2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78393A54-6EB8-4FA2-9AD2-A5EDFFA6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673927"/>
            <a:ext cx="6715579" cy="1833128"/>
          </a:xfrm>
          <a:solidFill>
            <a:srgbClr val="CA0C7D">
              <a:alpha val="23000"/>
            </a:srgbClr>
          </a:solidFill>
        </p:spPr>
        <p:txBody>
          <a:bodyPr anchor="ctr">
            <a:normAutofit/>
          </a:bodyPr>
          <a:lstStyle>
            <a:lvl1pPr>
              <a:defRPr lang="he-IL" sz="54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4930217-E15C-4B86-99F0-6CB13CD20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6715579" cy="1500187"/>
          </a:xfrm>
        </p:spPr>
        <p:txBody>
          <a:bodyPr anchor="ctr">
            <a:normAutofit/>
          </a:bodyPr>
          <a:lstStyle>
            <a:lvl1pPr marL="0" indent="0">
              <a:buNone/>
              <a:defRPr lang="he-IL" sz="4000" kern="12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B12D49-C52D-40CA-AC13-D47F1FCB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0891" y="6306696"/>
            <a:ext cx="810491" cy="365125"/>
          </a:xfrm>
        </p:spPr>
        <p:txBody>
          <a:bodyPr/>
          <a:lstStyle>
            <a:lvl1pPr algn="ctr">
              <a:defRPr sz="1800"/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6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8FEA27DD-795F-44D6-BE4F-60D819BB17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010" y="1579293"/>
            <a:ext cx="3238919" cy="451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7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07B3A3-467F-4156-8707-8B03BD51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855" y="212720"/>
            <a:ext cx="10383988" cy="1325563"/>
          </a:xfrm>
        </p:spPr>
        <p:txBody>
          <a:bodyPr/>
          <a:lstStyle>
            <a:lvl1pPr>
              <a:defRPr lang="he-IL" sz="6000" kern="1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9920E7A-2F57-420D-A3DD-0F04FA3D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778" y="1645510"/>
            <a:ext cx="5756560" cy="4999770"/>
          </a:xfrm>
        </p:spPr>
        <p:txBody>
          <a:bodyPr/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CD1F7E0-4CF2-46CB-A84B-DB5218663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9964" y="1645510"/>
            <a:ext cx="5756560" cy="499977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90886D0-6997-4A94-96ED-ADC10BA0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E0E881-8BD7-44F6-B90A-A7B5E773277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-9808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0406F2-43B5-4DF0-BEEE-58438DD7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476" y="240430"/>
            <a:ext cx="10252273" cy="1321773"/>
          </a:xfrm>
        </p:spPr>
        <p:txBody>
          <a:bodyPr/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0A10871-189B-4109-9EED-B906662E3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240" y="1681163"/>
            <a:ext cx="5760000" cy="894270"/>
          </a:xfrm>
        </p:spPr>
        <p:txBody>
          <a:bodyPr anchor="ctr">
            <a:noAutofit/>
          </a:bodyPr>
          <a:lstStyle>
            <a:lvl1pPr marL="0" indent="0">
              <a:buNone/>
              <a:defRPr lang="he-IL" sz="4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C64DF6D-D7D2-4DAA-A5C3-69A668B49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3770" y="2671332"/>
            <a:ext cx="5760000" cy="3987800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D081527-5DE4-4720-8C1C-84C29F9C3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750" y="1681163"/>
            <a:ext cx="5760000" cy="894270"/>
          </a:xfrm>
        </p:spPr>
        <p:txBody>
          <a:bodyPr anchor="ctr">
            <a:noAutofit/>
          </a:bodyPr>
          <a:lstStyle>
            <a:lvl1pPr marL="0" indent="0">
              <a:buNone/>
              <a:defRPr sz="4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2CCB834-E4EA-4B62-BE20-D114803A9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1165" y="2671332"/>
            <a:ext cx="5760000" cy="3987800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400"/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8AA594A-B59D-4862-8C2D-4B9D5B5B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63AF385E-211B-40F2-8E67-36807C6F78E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4" b="8669"/>
          <a:stretch/>
        </p:blipFill>
        <p:spPr bwMode="auto">
          <a:xfrm>
            <a:off x="107372" y="-33635"/>
            <a:ext cx="1245122" cy="16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52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7C7FE005-4801-4FC5-BF03-6D680E7D463C}"/>
              </a:ext>
            </a:extLst>
          </p:cNvPr>
          <p:cNvSpPr/>
          <p:nvPr userDrawn="1"/>
        </p:nvSpPr>
        <p:spPr>
          <a:xfrm>
            <a:off x="0" y="0"/>
            <a:ext cx="12191999" cy="6840000"/>
          </a:xfrm>
          <a:prstGeom prst="rect">
            <a:avLst/>
          </a:prstGeom>
          <a:gradFill flip="none" rotWithShape="1">
            <a:gsLst>
              <a:gs pos="98000">
                <a:srgbClr val="CBDDDD"/>
              </a:gs>
              <a:gs pos="72000">
                <a:srgbClr val="BAD8D8"/>
              </a:gs>
              <a:gs pos="57000">
                <a:srgbClr val="A9D2D2"/>
              </a:gs>
              <a:gs pos="2000">
                <a:srgbClr val="3AADAD"/>
              </a:gs>
              <a:gs pos="28000">
                <a:srgbClr val="74C0C0"/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8EA39E1-C569-4167-8548-129CA55F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" y="212720"/>
            <a:ext cx="1147849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D466F4F-3AB1-407B-A8B5-7486D52AD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345" y="1673220"/>
            <a:ext cx="11478498" cy="497206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BE0FAAA-3C3B-45B1-B3B9-FB5FA301D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72" y="6377515"/>
            <a:ext cx="671945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he-IL" sz="6000" kern="1200" dirty="0" smtClean="0">
          <a:solidFill>
            <a:schemeClr val="accent1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he-IL" sz="44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4000" kern="1200" dirty="0" smtClean="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36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32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he-IL" sz="2800" kern="1200" dirty="0" smtClean="0">
          <a:solidFill>
            <a:srgbClr val="34415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5"/>
            <a:ext cx="9347879" cy="901739"/>
          </a:xfrm>
        </p:spPr>
        <p:txBody>
          <a:bodyPr/>
          <a:lstStyle/>
          <a:p>
            <a:r>
              <a:rPr lang="he-IL" sz="4800" dirty="0" smtClean="0"/>
              <a:t>תהליך של דיון שיטתי על קלפים פרועים</a:t>
            </a:r>
            <a:endParaRPr lang="en-US" sz="4800" dirty="0"/>
          </a:p>
        </p:txBody>
      </p:sp>
      <p:sp>
        <p:nvSpPr>
          <p:cNvPr id="6" name="Rounded Rectangle 5"/>
          <p:cNvSpPr/>
          <p:nvPr/>
        </p:nvSpPr>
        <p:spPr>
          <a:xfrm>
            <a:off x="9153626" y="2348562"/>
            <a:ext cx="2829827" cy="1135781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זיהוי קלפים פרועים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(העלאת רעיונות)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6709" y="2329302"/>
            <a:ext cx="2049378" cy="1135781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זיהוי איתותים חלשים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(ניטור)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8280334" y="2661379"/>
            <a:ext cx="921418" cy="4716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83158" y="2329309"/>
            <a:ext cx="2602051" cy="1135781"/>
            <a:chOff x="2583158" y="2329309"/>
            <a:chExt cx="2602051" cy="1135781"/>
          </a:xfrm>
        </p:grpSpPr>
        <p:sp>
          <p:nvSpPr>
            <p:cNvPr id="9" name="Rounded Rectangle 8"/>
            <p:cNvSpPr/>
            <p:nvPr/>
          </p:nvSpPr>
          <p:spPr>
            <a:xfrm>
              <a:off x="3271386" y="2329309"/>
              <a:ext cx="1913823" cy="1135781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תיעדוף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Left Arrow 13"/>
            <p:cNvSpPr/>
            <p:nvPr/>
          </p:nvSpPr>
          <p:spPr>
            <a:xfrm>
              <a:off x="2583158" y="2661379"/>
              <a:ext cx="688228" cy="47163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56032" y="2329308"/>
            <a:ext cx="3172427" cy="1135781"/>
            <a:chOff x="5156032" y="2329308"/>
            <a:chExt cx="3172427" cy="1135781"/>
          </a:xfrm>
        </p:grpSpPr>
        <p:sp>
          <p:nvSpPr>
            <p:cNvPr id="8" name="Rounded Rectangle 7"/>
            <p:cNvSpPr/>
            <p:nvPr/>
          </p:nvSpPr>
          <p:spPr>
            <a:xfrm>
              <a:off x="6010375" y="2329308"/>
              <a:ext cx="2318084" cy="1135781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הערכה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(מדד השפעה) 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Left Arrow 14"/>
            <p:cNvSpPr/>
            <p:nvPr/>
          </p:nvSpPr>
          <p:spPr>
            <a:xfrm>
              <a:off x="5156032" y="2680633"/>
              <a:ext cx="921418" cy="47163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596052" y="3347681"/>
            <a:ext cx="3930302" cy="2071332"/>
            <a:chOff x="2596052" y="3347681"/>
            <a:chExt cx="3930302" cy="2071332"/>
          </a:xfrm>
        </p:grpSpPr>
        <p:sp>
          <p:nvSpPr>
            <p:cNvPr id="11" name="Rounded Rectangle 10"/>
            <p:cNvSpPr/>
            <p:nvPr/>
          </p:nvSpPr>
          <p:spPr>
            <a:xfrm>
              <a:off x="2955157" y="4283232"/>
              <a:ext cx="3055218" cy="1135781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מדיניות (דרכי פעולה)</a:t>
              </a:r>
              <a:endPara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Left Arrow 12"/>
            <p:cNvSpPr/>
            <p:nvPr/>
          </p:nvSpPr>
          <p:spPr>
            <a:xfrm rot="13863040">
              <a:off x="2307587" y="3636146"/>
              <a:ext cx="1048568" cy="47163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Left Arrow 15"/>
            <p:cNvSpPr/>
            <p:nvPr/>
          </p:nvSpPr>
          <p:spPr>
            <a:xfrm rot="16200000">
              <a:off x="3804321" y="3689973"/>
              <a:ext cx="921418" cy="47163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Left Arrow 16"/>
            <p:cNvSpPr/>
            <p:nvPr/>
          </p:nvSpPr>
          <p:spPr>
            <a:xfrm rot="18702409">
              <a:off x="5744118" y="3663083"/>
              <a:ext cx="1092834" cy="47163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3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3790" y="491926"/>
            <a:ext cx="525331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Wild Cards Assessment: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Arlington Impact Index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6" name="Picture 2" descr="廊ʅ擄ʅ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3" y="1"/>
            <a:ext cx="4733146" cy="677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廊ʅ擄ʅ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90" y="2833310"/>
            <a:ext cx="4709396" cy="225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72610" y="58974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(Petersen &amp;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Steinmüller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Futures Research Methodology 3.0, 2010)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3638350"/>
            <a:ext cx="5354210" cy="1838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68842" y="4186989"/>
            <a:ext cx="972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גורם איכות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5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7041"/>
            <a:ext cx="10406206" cy="911364"/>
          </a:xfrm>
        </p:spPr>
        <p:txBody>
          <a:bodyPr/>
          <a:lstStyle/>
          <a:p>
            <a:r>
              <a:rPr lang="he-IL" sz="4600" dirty="0" smtClean="0"/>
              <a:t>טכניקות לזיהוי </a:t>
            </a:r>
            <a:r>
              <a:rPr lang="he-IL" sz="4600" dirty="0"/>
              <a:t>קלפים </a:t>
            </a:r>
            <a:r>
              <a:rPr lang="he-IL" sz="4600" dirty="0" smtClean="0"/>
              <a:t>פרועים (בסיעור מוחות)</a:t>
            </a:r>
            <a:endParaRPr lang="en-US" sz="4600" dirty="0"/>
          </a:p>
        </p:txBody>
      </p:sp>
      <p:sp>
        <p:nvSpPr>
          <p:cNvPr id="5" name="Rectangle 4"/>
          <p:cNvSpPr/>
          <p:nvPr/>
        </p:nvSpPr>
        <p:spPr>
          <a:xfrm>
            <a:off x="577516" y="2081857"/>
            <a:ext cx="957713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"טריגר" לחשיבה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2286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מה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עשוי לקרות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ויפתיע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אותך מאוד אם אכן יקרה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9144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שינוי דרסטי במגמות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לדמיין שינוי דרסטי של מגמה קיימת, למשל היפוך, עלייה חדה, ירידה חדה, </a:t>
            </a:r>
            <a:r>
              <a:rPr kumimoji="0" lang="he-I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וכו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'.  אם השינוי נתפש כבעל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סבירות נמוכה (אבל לא בלתי אפשרי), וההשפעה שלו תהיה עצומה –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גילינו קלף פרוע.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7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7041"/>
            <a:ext cx="10406206" cy="568864"/>
          </a:xfrm>
        </p:spPr>
        <p:txBody>
          <a:bodyPr/>
          <a:lstStyle/>
          <a:p>
            <a:r>
              <a:rPr lang="he-IL" sz="3800" dirty="0" smtClean="0"/>
              <a:t>טכניקות לזיהוי </a:t>
            </a:r>
            <a:r>
              <a:rPr lang="he-IL" sz="3800" dirty="0"/>
              <a:t>קלפים </a:t>
            </a:r>
            <a:r>
              <a:rPr lang="he-IL" sz="3800" dirty="0" smtClean="0"/>
              <a:t>פרועים: שינוי דרסטי במגמה</a:t>
            </a:r>
            <a:endParaRPr lang="en-US" sz="3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176337" y="1386038"/>
            <a:ext cx="0" cy="37442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76337" y="5130265"/>
            <a:ext cx="63045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465095" y="3022333"/>
            <a:ext cx="5467149" cy="16266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465095" y="3683266"/>
            <a:ext cx="3878981" cy="1129366"/>
            <a:chOff x="3465095" y="3683266"/>
            <a:chExt cx="3878981" cy="1129366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3465095" y="3683266"/>
              <a:ext cx="3216442" cy="9657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689558" y="3724977"/>
              <a:ext cx="654518" cy="108765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85148" y="1626668"/>
            <a:ext cx="3858928" cy="3022334"/>
            <a:chOff x="3493169" y="1729338"/>
            <a:chExt cx="3858928" cy="3022334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3493169" y="3785936"/>
              <a:ext cx="3216442" cy="9657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689558" y="1729338"/>
              <a:ext cx="662539" cy="210632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475122" y="3668024"/>
            <a:ext cx="3216442" cy="1045951"/>
            <a:chOff x="3485148" y="3808392"/>
            <a:chExt cx="3216442" cy="1045951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3485148" y="3808392"/>
              <a:ext cx="3216442" cy="96573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6681537" y="3835667"/>
              <a:ext cx="8021" cy="101867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248851" y="5211419"/>
            <a:ext cx="1155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זמן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 rot="20672951">
            <a:off x="7528216" y="2658648"/>
            <a:ext cx="1953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המגמה המקורית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39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7041"/>
            <a:ext cx="10406206" cy="911364"/>
          </a:xfrm>
        </p:spPr>
        <p:txBody>
          <a:bodyPr/>
          <a:lstStyle/>
          <a:p>
            <a:r>
              <a:rPr lang="he-IL" sz="4600" dirty="0" smtClean="0"/>
              <a:t>טכניקות לזיהוי </a:t>
            </a:r>
            <a:r>
              <a:rPr lang="he-IL" sz="4600" dirty="0"/>
              <a:t>קלפים </a:t>
            </a:r>
            <a:r>
              <a:rPr lang="he-IL" sz="4600" dirty="0" smtClean="0"/>
              <a:t>פרועים (בסיעור מוחות)</a:t>
            </a:r>
            <a:endParaRPr lang="en-US" sz="4600" dirty="0"/>
          </a:p>
        </p:txBody>
      </p:sp>
      <p:sp>
        <p:nvSpPr>
          <p:cNvPr id="5" name="Rectangle 4"/>
          <p:cNvSpPr/>
          <p:nvPr/>
        </p:nvSpPr>
        <p:spPr>
          <a:xfrm>
            <a:off x="409722" y="2175308"/>
            <a:ext cx="7771752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טכניקות חשיבה </a:t>
            </a:r>
            <a:r>
              <a:rPr kumimoji="0" lang="he-I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המצאתית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לדוגמה, "שיטת </a:t>
            </a: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ההסרה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מדמיינים שהוסר מרכיב חשוב במערכת (הארגון או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מערכת הקשורה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לפעילותו). אם הדבר נתפש כבעל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סבירות נמוכה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והשפעה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גדולה –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גילינו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קלף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פרוע. </a:t>
            </a: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חומר למחשבה: בי"ס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ללא מורים בשר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ודם, או ביטול חלק ממשרד החינוך.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6110" y="2175308"/>
            <a:ext cx="3108016" cy="40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786235"/>
          </a:xfrm>
        </p:spPr>
        <p:txBody>
          <a:bodyPr/>
          <a:lstStyle/>
          <a:p>
            <a:r>
              <a:rPr lang="he-IL" sz="4600" dirty="0"/>
              <a:t>טכניקות לזיהוי קלפים </a:t>
            </a:r>
            <a:r>
              <a:rPr lang="he-IL" sz="4600" dirty="0" smtClean="0"/>
              <a:t>פרועים </a:t>
            </a:r>
            <a:r>
              <a:rPr lang="he-IL" sz="3000" dirty="0" smtClean="0"/>
              <a:t>(המשך)</a:t>
            </a:r>
            <a:endParaRPr lang="en-US" sz="3000" dirty="0"/>
          </a:p>
        </p:txBody>
      </p:sp>
      <p:sp>
        <p:nvSpPr>
          <p:cNvPr id="2" name="Rectangle 1"/>
          <p:cNvSpPr/>
          <p:nvPr/>
        </p:nvSpPr>
        <p:spPr>
          <a:xfrm>
            <a:off x="134754" y="1150957"/>
            <a:ext cx="1053003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הסתייעות </a:t>
            </a: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ב 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"צירי אי-וודאות":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להתמקד בשילובים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"בלתי סבירים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של מצבי הצירים.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אם השילוב אינו בלתי אפשרי אלא בעל סבירות נמוכה, והשפעתו הפוטנציאלית גדולה – אולי עלינו על קלף פרוע.</a:t>
            </a:r>
          </a:p>
        </p:txBody>
      </p:sp>
      <p:graphicFrame>
        <p:nvGraphicFramePr>
          <p:cNvPr id="21" name="דיאגרמה 4"/>
          <p:cNvGraphicFramePr/>
          <p:nvPr>
            <p:extLst/>
          </p:nvPr>
        </p:nvGraphicFramePr>
        <p:xfrm>
          <a:off x="2213810" y="2575392"/>
          <a:ext cx="6125504" cy="3917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9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786235"/>
          </a:xfrm>
        </p:spPr>
        <p:txBody>
          <a:bodyPr/>
          <a:lstStyle/>
          <a:p>
            <a:r>
              <a:rPr lang="he-IL" sz="4600" dirty="0"/>
              <a:t>טכניקות לזיהוי קלפים </a:t>
            </a:r>
            <a:r>
              <a:rPr lang="he-IL" sz="4600" dirty="0" smtClean="0"/>
              <a:t>פרועים </a:t>
            </a:r>
            <a:r>
              <a:rPr lang="he-IL" sz="3000" dirty="0" smtClean="0"/>
              <a:t>(המשך)</a:t>
            </a:r>
            <a:endParaRPr lang="en-US" sz="3000" dirty="0"/>
          </a:p>
        </p:txBody>
      </p:sp>
      <p:sp>
        <p:nvSpPr>
          <p:cNvPr id="2" name="Rectangle 1"/>
          <p:cNvSpPr/>
          <p:nvPr/>
        </p:nvSpPr>
        <p:spPr>
          <a:xfrm>
            <a:off x="210459" y="1315446"/>
            <a:ext cx="9867192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הסתייעות 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באנליזה מורפולוגית: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הרחבה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של הסעיף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הקודם.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באנליזה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רגילה פוסלים חלק מהתרחישים בגלל "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אי סבירות". מנקודת מבט של קלפים פרועים, דווקא השילובים ה"לא הגיוניים"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עשויים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להיות מקור מעניין לקלפים פרועים.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9967" y="3320715"/>
            <a:ext cx="6681229" cy="3354721"/>
            <a:chOff x="44774" y="1772816"/>
            <a:chExt cx="7767586" cy="4680520"/>
          </a:xfrm>
        </p:grpSpPr>
        <p:pic>
          <p:nvPicPr>
            <p:cNvPr id="7" name="Picture 2" descr="3-dimensional configuration spaces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772816"/>
              <a:ext cx="4176464" cy="468052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  <p:grpSp>
          <p:nvGrpSpPr>
            <p:cNvPr id="8" name="Group 7"/>
            <p:cNvGrpSpPr/>
            <p:nvPr/>
          </p:nvGrpSpPr>
          <p:grpSpPr>
            <a:xfrm>
              <a:off x="44774" y="2348880"/>
              <a:ext cx="7767586" cy="3168352"/>
              <a:chOff x="-171250" y="1700808"/>
              <a:chExt cx="7767586" cy="316835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843808" y="1700808"/>
                <a:ext cx="4752528" cy="3168352"/>
                <a:chOff x="2843808" y="1700808"/>
                <a:chExt cx="4752528" cy="3168352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2843808" y="3068960"/>
                  <a:ext cx="3672408" cy="1800200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5580112" y="1700808"/>
                  <a:ext cx="2016224" cy="1152128"/>
                </a:xfrm>
                <a:prstGeom prst="ellipse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e-I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5364088" y="2780928"/>
                  <a:ext cx="792088" cy="360040"/>
                </a:xfrm>
                <a:prstGeom prst="line">
                  <a:avLst/>
                </a:prstGeom>
                <a:ln w="571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-171250" y="3573017"/>
                <a:ext cx="3159075" cy="665588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1">
                <a:spAutoFit/>
              </a:bodyPr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he-IL" sz="25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rPr>
                  <a:t>תרחיש "רגיל"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210459" y="3587080"/>
            <a:ext cx="6588388" cy="2784013"/>
            <a:chOff x="105878" y="2659827"/>
            <a:chExt cx="7307753" cy="3553240"/>
          </a:xfrm>
        </p:grpSpPr>
        <p:grpSp>
          <p:nvGrpSpPr>
            <p:cNvPr id="15" name="Group 14"/>
            <p:cNvGrpSpPr/>
            <p:nvPr/>
          </p:nvGrpSpPr>
          <p:grpSpPr>
            <a:xfrm>
              <a:off x="3756276" y="3067456"/>
              <a:ext cx="3657355" cy="3145611"/>
              <a:chOff x="3756276" y="3067456"/>
              <a:chExt cx="3657355" cy="314561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756276" y="3067456"/>
                <a:ext cx="1224136" cy="648073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033200" y="3647734"/>
                <a:ext cx="1224136" cy="681205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189495" y="5575992"/>
                <a:ext cx="1224136" cy="637075"/>
              </a:xfrm>
              <a:prstGeom prst="rect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105878" y="2659827"/>
              <a:ext cx="3283449" cy="1237086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אם שילוב </a:t>
              </a:r>
              <a:r>
                <a:rPr kumimoji="0" lang="he-IL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זה </a:t>
              </a:r>
              <a:r>
                <a:rPr kumimoji="0" lang="he-IL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נראה בלתי סביר, אולי </a:t>
              </a:r>
              <a:r>
                <a:rPr kumimoji="0" lang="he-IL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זה קלף </a:t>
              </a:r>
              <a:r>
                <a:rPr kumimoji="0" lang="he-IL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פרוע</a:t>
              </a:r>
              <a:endPara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20" name="Straight Connector 19"/>
          <p:cNvCxnSpPr>
            <a:stCxn id="16" idx="3"/>
            <a:endCxn id="17" idx="1"/>
          </p:cNvCxnSpPr>
          <p:nvPr/>
        </p:nvCxnSpPr>
        <p:spPr>
          <a:xfrm>
            <a:off x="3170690" y="4071717"/>
            <a:ext cx="330827" cy="8863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30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786235"/>
          </a:xfrm>
        </p:spPr>
        <p:txBody>
          <a:bodyPr/>
          <a:lstStyle/>
          <a:p>
            <a:r>
              <a:rPr lang="he-IL" sz="4600" dirty="0"/>
              <a:t>טכניקות לזיהוי קלפים </a:t>
            </a:r>
            <a:r>
              <a:rPr lang="he-IL" sz="4600" dirty="0" smtClean="0"/>
              <a:t>פרועים </a:t>
            </a:r>
            <a:r>
              <a:rPr lang="he-IL" sz="3000" dirty="0" smtClean="0"/>
              <a:t>(המשך)</a:t>
            </a: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210459" y="1319198"/>
            <a:ext cx="9636183" cy="380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marR="0" lvl="0" indent="-34290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אנלוגיות לאירועי עבר: 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הרעיון הוא לזהות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אירועים מפתיעים שקרו בעבר, ובהשראתם לחשוב על אנלוגיות למצב בהווה או בעתיד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יצירות מדע בדיוני כמאגר </a:t>
            </a:r>
            <a:r>
              <a:rPr kumimoji="0" lang="he-IL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רעיונות ומקור השראה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he-IL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רעיונות שכבר חשבו </a:t>
            </a:r>
            <a:r>
              <a:rPr kumimoji="0" lang="he-IL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עליהם:</a:t>
            </a:r>
            <a:endParaRPr kumimoji="0" lang="he-IL" sz="2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סריקת קלפים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פרועים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שהוזכרו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בפרסומים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שונים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0" algn="r" defTabSz="9144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71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1161620"/>
          </a:xfrm>
        </p:spPr>
        <p:txBody>
          <a:bodyPr/>
          <a:lstStyle/>
          <a:p>
            <a:r>
              <a:rPr lang="he-IL" sz="4600" dirty="0" smtClean="0"/>
              <a:t>הערכת קלפים פרועים: מדד ההשפעה</a:t>
            </a:r>
            <a:br>
              <a:rPr lang="he-IL" sz="4600" dirty="0" smtClean="0"/>
            </a:br>
            <a:r>
              <a:rPr lang="en-US" sz="4600" dirty="0" smtClean="0"/>
              <a:t>Impact Index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210458" y="2423648"/>
            <a:ext cx="110510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V</a:t>
            </a: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פְּגִיעוּת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Vulnerability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kumimoji="0" lang="he-IL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עד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כמה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פרט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או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קבוצה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פגיעים לשינויים שיחולל הקלף הפרוע? מערכת פגיעה תתקשה "לחזור לעצמה". מערכת חסינה תוכל להסתגל בקלות לשינויים.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עיתוי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Timing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kumimoji="0" lang="he-IL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באיזה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טווח זמן עשוי להתחולל הקלף הפרוע?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מיידי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ארוך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ארוך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מאוד?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קל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יותר להתמודד עם אירועים שסביר שיקרו בעוד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זמן רב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he-IL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OP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התנגדות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Opposition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האם יש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אנשים / קבוצות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שיתנגדו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לשינוי? או יתמכו בו? הדבר ישפיע על תקופת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המעבר או </a:t>
            </a: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ההסתגלות.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330" y="1343122"/>
            <a:ext cx="10299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סכום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של </a:t>
            </a: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7 "גורמי השפעה"</a:t>
            </a: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לכל גורם </a:t>
            </a: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נותנים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ערך מספרי </a:t>
            </a:r>
            <a:r>
              <a:rPr kumimoji="0" lang="he-IL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(בד"כ מ-1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 4)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7171" y="1883385"/>
            <a:ext cx="3022333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גורמי ההשפעה: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8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77CD74-366F-4269-BCB8-75205EDAB8AD}" type="slidenum">
              <a:rPr kumimoji="0" lang="he-I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0459" y="147416"/>
            <a:ext cx="9347879" cy="815109"/>
          </a:xfrm>
        </p:spPr>
        <p:txBody>
          <a:bodyPr/>
          <a:lstStyle/>
          <a:p>
            <a:r>
              <a:rPr lang="he-IL" sz="4600" dirty="0" smtClean="0"/>
              <a:t>הערכת קלפים פרועים: גורמי השפעה </a:t>
            </a:r>
            <a:r>
              <a:rPr lang="he-IL" sz="2800" dirty="0" smtClean="0"/>
              <a:t>(המשך)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14207" y="1037295"/>
            <a:ext cx="10521709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</a:t>
            </a:r>
            <a:r>
              <a:rPr kumimoji="0" lang="he-IL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עוצמה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Power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באיזו רמה האירוע ישפיע על הפרט? ככל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שהאירוע קרוב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יותר לנושאים קיומיים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כך גורם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העוצמה גדול יותר.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</a:t>
            </a:r>
            <a:r>
              <a:rPr kumimoji="0" lang="he-IL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היקף ההשפעה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Reach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האם ההשפעה תהיה מקומית? לאומית? גלובלית? 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</a:t>
            </a:r>
            <a:r>
              <a:rPr kumimoji="0" lang="he-IL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תוצאה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Outcome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עד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כמה התוצאה בלתי צפויה?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ככל 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שאי הוודאות גדולה יותר, כך סביר יותר שאנשים יגיבו בצורה כאוטית ובלתי יעילה.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ΔC</a:t>
            </a:r>
            <a:r>
              <a:rPr kumimoji="0" lang="he-IL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קצב השינוי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Rate of change</a:t>
            </a:r>
            <a:r>
              <a:rPr kumimoji="0" lang="he-IL" sz="2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ככל שהשינוי מהיר יותר, ההשפעה גדולה יותר (קשה יותר להסתגל)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7655" y="5628686"/>
            <a:ext cx="9548261" cy="58015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marL="5715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he-IL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מדד השפעה כולל: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= V + T + OP + P + R + O +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ΔC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6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</vt:lpstr>
      <vt:lpstr>ערכת נושא Office</vt:lpstr>
      <vt:lpstr>תהליך של דיון שיטתי על קלפים פרועים</vt:lpstr>
      <vt:lpstr>טכניקות לזיהוי קלפים פרועים (בסיעור מוחות)</vt:lpstr>
      <vt:lpstr>טכניקות לזיהוי קלפים פרועים: שינוי דרסטי במגמה</vt:lpstr>
      <vt:lpstr>טכניקות לזיהוי קלפים פרועים (בסיעור מוחות)</vt:lpstr>
      <vt:lpstr>טכניקות לזיהוי קלפים פרועים (המשך)</vt:lpstr>
      <vt:lpstr>טכניקות לזיהוי קלפים פרועים (המשך)</vt:lpstr>
      <vt:lpstr>טכניקות לזיהוי קלפים פרועים (המשך)</vt:lpstr>
      <vt:lpstr>הערכת קלפים פרועים: מדד ההשפעה Impact Index</vt:lpstr>
      <vt:lpstr>הערכת קלפים פרועים: גורמי השפעה (המשך)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תהליך של דיון שיטתי על קלפים פרועים</dc:title>
  <dc:creator>Aharon H.</dc:creator>
  <cp:lastModifiedBy>Aharon H.</cp:lastModifiedBy>
  <cp:revision>1</cp:revision>
  <dcterms:created xsi:type="dcterms:W3CDTF">2021-07-19T11:16:11Z</dcterms:created>
  <dcterms:modified xsi:type="dcterms:W3CDTF">2021-07-19T11:17:04Z</dcterms:modified>
</cp:coreProperties>
</file>