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9" r:id="rId2"/>
    <p:sldId id="307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300" r:id="rId29"/>
    <p:sldId id="301" r:id="rId30"/>
    <p:sldId id="302" r:id="rId31"/>
    <p:sldId id="303" r:id="rId32"/>
    <p:sldId id="304" r:id="rId33"/>
    <p:sldId id="305" r:id="rId34"/>
    <p:sldId id="306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2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6A79F1C-8790-4B46-869D-D66B12AC9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660" y="1673904"/>
            <a:ext cx="7830704" cy="2387600"/>
          </a:xfrm>
        </p:spPr>
        <p:txBody>
          <a:bodyPr anchor="ctr"/>
          <a:lstStyle>
            <a:lvl1pPr algn="ctr">
              <a:defRPr lang="he-IL" sz="6000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A7FFA86B-0EB6-4C9B-B328-B69E4AACB9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658" y="4153579"/>
            <a:ext cx="7830705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לחץ כדי לערוך סגנון כותרת משנה של תבנית בסיס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51A3E1A-36C8-4BF5-A4DC-49317E5D2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291" y="6302612"/>
            <a:ext cx="824345" cy="365125"/>
          </a:xfrm>
        </p:spPr>
        <p:txBody>
          <a:bodyPr/>
          <a:lstStyle>
            <a:lvl1pPr algn="ctr">
              <a:defRPr sz="1800"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8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593D750E-4B78-4E99-B797-546BD618210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8374967" y="1731056"/>
            <a:ext cx="3086971" cy="410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725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B40F022-CF27-4F73-AE0B-DA92FD2AA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475" y="212720"/>
            <a:ext cx="10407368" cy="1325563"/>
          </a:xfrm>
        </p:spPr>
        <p:txBody>
          <a:bodyPr/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7C781560-2AA7-4C98-8D39-80D6B859A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16ADE57F-3843-4D98-AA89-DD29BA5C1B3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107372" y="115360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367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8EECC82-4332-49EA-847F-41B22437D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E1A16F33-DBE0-4BC5-BD58-A0E16D77855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0" y="115360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017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8E5C784-F334-43E5-A046-DF578727C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290939"/>
            <a:ext cx="4571999" cy="1766461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268839B-4862-433B-8175-70CF96E82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183" y="290945"/>
            <a:ext cx="6830290" cy="6262255"/>
          </a:xfrm>
        </p:spPr>
        <p:txBody>
          <a:bodyPr/>
          <a:lstStyle>
            <a:lvl1pPr>
              <a:lnSpc>
                <a:spcPct val="100000"/>
              </a:lnSpc>
              <a:defRPr sz="3600"/>
            </a:lvl1pPr>
            <a:lvl2pPr>
              <a:lnSpc>
                <a:spcPct val="100000"/>
              </a:lnSpc>
              <a:defRPr sz="3200"/>
            </a:lvl2pPr>
            <a:lvl3pPr>
              <a:lnSpc>
                <a:spcPct val="100000"/>
              </a:lnSpc>
              <a:defRPr sz="2800"/>
            </a:lvl3pPr>
            <a:lvl4pPr>
              <a:lnSpc>
                <a:spcPct val="100000"/>
              </a:lnSpc>
              <a:defRPr sz="2400"/>
            </a:lvl4pPr>
            <a:lvl5pPr>
              <a:lnSpc>
                <a:spcPct val="100000"/>
              </a:lnSpc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7AAB3812-692F-4F79-9827-0B088A040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7927" y="2057400"/>
            <a:ext cx="4571999" cy="4495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6C59B1E6-B599-4392-8175-5CF8D1B5A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4D2ADD6C-FE7C-4F4D-B5CC-E4857F528DA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107372" y="212642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847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F7EA1B9-B76B-4AF7-9281-6B1D0B710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4" y="304801"/>
            <a:ext cx="4433454" cy="1752599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83965521-383A-49A3-8066-2866AB38F1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53891" y="360218"/>
            <a:ext cx="6830291" cy="61929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30970271-4AEB-4869-99C2-622C4F1BB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6474" y="2057399"/>
            <a:ext cx="4433454" cy="4495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CCDDD0AA-895B-41BD-AE4E-F49CC9BCE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7776104A-7E6C-4C52-AAB7-999E2B16864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107372" y="212642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603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719DC7E-4A50-4826-83BC-C4C4A421E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6231057B-48C3-45EA-A826-EB56AA3D6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31BE8EE-A0E2-4302-8E78-BA972A2DC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7BBF3099-AE15-4B50-8174-AA42555C593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107372" y="212642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934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88CFDEF7-3E06-4A10-BE08-31F10EBCC1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92939" y="268140"/>
            <a:ext cx="2628900" cy="6201930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F2EC51E7-36F5-447A-812A-2114C0210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01782" y="268140"/>
            <a:ext cx="8738757" cy="6201930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AF407BF-4D81-477A-BB2B-21DF59EFB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1EA2E4ED-4387-4D58-B2F0-CA628790DA5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 rot="5400000">
            <a:off x="10624019" y="-133658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497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שולש שווה-שוקיים 11">
            <a:extLst>
              <a:ext uri="{FF2B5EF4-FFF2-40B4-BE49-F238E27FC236}">
                <a16:creationId xmlns:a16="http://schemas.microsoft.com/office/drawing/2014/main" id="{21B19517-9814-4103-86F7-AB8A29F722EE}"/>
              </a:ext>
            </a:extLst>
          </p:cNvPr>
          <p:cNvSpPr/>
          <p:nvPr userDrawn="1"/>
        </p:nvSpPr>
        <p:spPr>
          <a:xfrm rot="16200000">
            <a:off x="8022901" y="2667787"/>
            <a:ext cx="4862945" cy="3491603"/>
          </a:xfrm>
          <a:prstGeom prst="triangle">
            <a:avLst>
              <a:gd name="adj" fmla="val 0"/>
            </a:avLst>
          </a:prstGeom>
          <a:gradFill flip="none" rotWithShape="1">
            <a:gsLst>
              <a:gs pos="1000">
                <a:srgbClr val="95B65D"/>
              </a:gs>
              <a:gs pos="97000">
                <a:srgbClr val="FFE593">
                  <a:alpha val="26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משולש שווה-שוקיים 6">
            <a:extLst>
              <a:ext uri="{FF2B5EF4-FFF2-40B4-BE49-F238E27FC236}">
                <a16:creationId xmlns:a16="http://schemas.microsoft.com/office/drawing/2014/main" id="{3A784CEE-05A7-4F1D-8B3D-D04A4EC4F579}"/>
              </a:ext>
            </a:extLst>
          </p:cNvPr>
          <p:cNvSpPr/>
          <p:nvPr userDrawn="1"/>
        </p:nvSpPr>
        <p:spPr>
          <a:xfrm rot="10800000">
            <a:off x="8708570" y="-1"/>
            <a:ext cx="3483428" cy="5184096"/>
          </a:xfrm>
          <a:prstGeom prst="triangle">
            <a:avLst>
              <a:gd name="adj" fmla="val 0"/>
            </a:avLst>
          </a:prstGeom>
          <a:gradFill flip="none" rotWithShape="1">
            <a:gsLst>
              <a:gs pos="98000">
                <a:srgbClr val="F33FAA"/>
              </a:gs>
              <a:gs pos="55000">
                <a:srgbClr val="F9929F">
                  <a:alpha val="36000"/>
                </a:srgbClr>
              </a:gs>
              <a:gs pos="2000">
                <a:srgbClr val="FFE59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56A79F1C-8790-4B46-869D-D66B12AC9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1382" y="2488030"/>
            <a:ext cx="8364848" cy="1573473"/>
          </a:xfrm>
          <a:prstGeom prst="rect">
            <a:avLst/>
          </a:prstGeom>
          <a:solidFill>
            <a:srgbClr val="CA0C7D">
              <a:alpha val="24000"/>
            </a:srgbClr>
          </a:solidFill>
          <a:ln>
            <a:noFill/>
          </a:ln>
        </p:spPr>
        <p:txBody>
          <a:bodyPr anchor="ctr"/>
          <a:lstStyle>
            <a:lvl1pPr algn="r">
              <a:defRPr lang="he-IL" sz="5400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A7FFA86B-0EB6-4C9B-B328-B69E4AACB9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1382" y="4148996"/>
            <a:ext cx="8364848" cy="1293865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לחץ כדי לערוך סגנון כותרת משנה של תבנית בסיס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51A3E1A-36C8-4BF5-A4DC-49317E5D2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291" y="6302612"/>
            <a:ext cx="824345" cy="365125"/>
          </a:xfrm>
        </p:spPr>
        <p:txBody>
          <a:bodyPr/>
          <a:lstStyle>
            <a:lvl1pPr algn="ctr">
              <a:defRPr sz="1800"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8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593D750E-4B78-4E99-B797-546BD618210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10736419" y="220334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230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שולש שווה-שוקיים 6">
            <a:extLst>
              <a:ext uri="{FF2B5EF4-FFF2-40B4-BE49-F238E27FC236}">
                <a16:creationId xmlns:a16="http://schemas.microsoft.com/office/drawing/2014/main" id="{3A784CEE-05A7-4F1D-8B3D-D04A4EC4F579}"/>
              </a:ext>
            </a:extLst>
          </p:cNvPr>
          <p:cNvSpPr/>
          <p:nvPr userDrawn="1"/>
        </p:nvSpPr>
        <p:spPr>
          <a:xfrm rot="10800000">
            <a:off x="8665028" y="-1"/>
            <a:ext cx="3526968" cy="5184096"/>
          </a:xfrm>
          <a:prstGeom prst="triangle">
            <a:avLst>
              <a:gd name="adj" fmla="val 0"/>
            </a:avLst>
          </a:prstGeom>
          <a:gradFill flip="none" rotWithShape="1">
            <a:gsLst>
              <a:gs pos="96656">
                <a:srgbClr val="49878E"/>
              </a:gs>
              <a:gs pos="95312">
                <a:srgbClr val="4F878F"/>
              </a:gs>
              <a:gs pos="2000">
                <a:srgbClr val="5A889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56A79F1C-8790-4B46-869D-D66B12AC9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1382" y="2488030"/>
            <a:ext cx="8364848" cy="1573473"/>
          </a:xfrm>
          <a:solidFill>
            <a:schemeClr val="tx2"/>
          </a:solidFill>
        </p:spPr>
        <p:txBody>
          <a:bodyPr anchor="ctr"/>
          <a:lstStyle>
            <a:lvl1pPr algn="r">
              <a:defRPr lang="he-IL" sz="5400" b="0" kern="1200" dirty="0" smtClean="0">
                <a:solidFill>
                  <a:srgbClr val="F33F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A7FFA86B-0EB6-4C9B-B328-B69E4AACB9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1382" y="4148996"/>
            <a:ext cx="8364848" cy="1293865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לחץ כדי לערוך סגנון כותרת משנה של תבנית בסיס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51A3E1A-36C8-4BF5-A4DC-49317E5D2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291" y="6302612"/>
            <a:ext cx="824345" cy="365125"/>
          </a:xfrm>
        </p:spPr>
        <p:txBody>
          <a:bodyPr/>
          <a:lstStyle>
            <a:lvl1pPr algn="ctr">
              <a:defRPr sz="1800"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8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593D750E-4B78-4E99-B797-546BD618210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10736419" y="220334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משולש שווה-שוקיים 11">
            <a:extLst>
              <a:ext uri="{FF2B5EF4-FFF2-40B4-BE49-F238E27FC236}">
                <a16:creationId xmlns:a16="http://schemas.microsoft.com/office/drawing/2014/main" id="{21B19517-9814-4103-86F7-AB8A29F722EE}"/>
              </a:ext>
            </a:extLst>
          </p:cNvPr>
          <p:cNvSpPr/>
          <p:nvPr userDrawn="1"/>
        </p:nvSpPr>
        <p:spPr>
          <a:xfrm rot="16200000">
            <a:off x="7991601" y="2636484"/>
            <a:ext cx="3416059" cy="5001088"/>
          </a:xfrm>
          <a:prstGeom prst="triangle">
            <a:avLst>
              <a:gd name="adj" fmla="val 0"/>
            </a:avLst>
          </a:prstGeom>
          <a:gradFill flip="none" rotWithShape="1">
            <a:gsLst>
              <a:gs pos="1000">
                <a:schemeClr val="tx2">
                  <a:lumMod val="40000"/>
                  <a:lumOff val="60000"/>
                  <a:alpha val="22000"/>
                </a:schemeClr>
              </a:gs>
              <a:gs pos="97000">
                <a:schemeClr val="bg2">
                  <a:lumMod val="9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745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C1521CBB-0B8F-4303-A743-800878BD0DAA}"/>
              </a:ext>
            </a:extLst>
          </p:cNvPr>
          <p:cNvSpPr/>
          <p:nvPr userDrawn="1"/>
        </p:nvSpPr>
        <p:spPr>
          <a:xfrm>
            <a:off x="0" y="14744"/>
            <a:ext cx="12191999" cy="6840000"/>
          </a:xfrm>
          <a:prstGeom prst="rect">
            <a:avLst/>
          </a:prstGeom>
          <a:gradFill flip="none" rotWithShape="1">
            <a:gsLst>
              <a:gs pos="98000">
                <a:srgbClr val="CBDDDD"/>
              </a:gs>
              <a:gs pos="72000">
                <a:srgbClr val="BAD8D8"/>
              </a:gs>
              <a:gs pos="57000">
                <a:srgbClr val="A9D2D2"/>
              </a:gs>
              <a:gs pos="2000">
                <a:srgbClr val="3AADAD"/>
              </a:gs>
              <a:gs pos="28000">
                <a:srgbClr val="74C0C0"/>
              </a:gs>
            </a:gsLst>
            <a:lin ang="16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משולש שווה-שוקיים 8">
            <a:extLst>
              <a:ext uri="{FF2B5EF4-FFF2-40B4-BE49-F238E27FC236}">
                <a16:creationId xmlns:a16="http://schemas.microsoft.com/office/drawing/2014/main" id="{D939D193-66DD-4B67-92C4-C30989C92F44}"/>
              </a:ext>
            </a:extLst>
          </p:cNvPr>
          <p:cNvSpPr/>
          <p:nvPr userDrawn="1"/>
        </p:nvSpPr>
        <p:spPr>
          <a:xfrm rot="10800000">
            <a:off x="8665028" y="-1"/>
            <a:ext cx="3526968" cy="5184096"/>
          </a:xfrm>
          <a:prstGeom prst="triangle">
            <a:avLst>
              <a:gd name="adj" fmla="val 0"/>
            </a:avLst>
          </a:prstGeom>
          <a:gradFill flip="none" rotWithShape="1">
            <a:gsLst>
              <a:gs pos="96656">
                <a:srgbClr val="49878E"/>
              </a:gs>
              <a:gs pos="95312">
                <a:srgbClr val="4F878F"/>
              </a:gs>
              <a:gs pos="2000">
                <a:srgbClr val="5A889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F5E5F13-2B90-4FBB-878C-B6C2C30AD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458" y="1563693"/>
            <a:ext cx="10315505" cy="5111744"/>
          </a:xfrm>
        </p:spPr>
        <p:txBody>
          <a:bodyPr/>
          <a:lstStyle>
            <a:lvl1pPr marL="2286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4400">
                <a:solidFill>
                  <a:srgbClr val="34415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40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3600">
                <a:solidFill>
                  <a:srgbClr val="34415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3200">
                <a:solidFill>
                  <a:srgbClr val="34415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2800">
                <a:solidFill>
                  <a:srgbClr val="34415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B66BBFA-A6FA-4D1F-9BC6-CD178DAB3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45457" y="6310312"/>
            <a:ext cx="497114" cy="365125"/>
          </a:xfrm>
        </p:spPr>
        <p:txBody>
          <a:bodyPr/>
          <a:lstStyle>
            <a:lvl1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F6FDBA91-8666-42C7-B07C-F6998CD414D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10736419" y="220334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משולש שווה-שוקיים 10">
            <a:extLst>
              <a:ext uri="{FF2B5EF4-FFF2-40B4-BE49-F238E27FC236}">
                <a16:creationId xmlns:a16="http://schemas.microsoft.com/office/drawing/2014/main" id="{640294FD-C584-4DAB-AF87-68BD513069E9}"/>
              </a:ext>
            </a:extLst>
          </p:cNvPr>
          <p:cNvSpPr/>
          <p:nvPr userDrawn="1"/>
        </p:nvSpPr>
        <p:spPr>
          <a:xfrm rot="16200000">
            <a:off x="7991601" y="2636484"/>
            <a:ext cx="3416059" cy="5001088"/>
          </a:xfrm>
          <a:prstGeom prst="triangle">
            <a:avLst>
              <a:gd name="adj" fmla="val 0"/>
            </a:avLst>
          </a:prstGeom>
          <a:gradFill flip="none" rotWithShape="1">
            <a:gsLst>
              <a:gs pos="1000">
                <a:schemeClr val="tx2">
                  <a:lumMod val="40000"/>
                  <a:lumOff val="60000"/>
                  <a:alpha val="22000"/>
                </a:schemeClr>
              </a:gs>
              <a:gs pos="97000">
                <a:schemeClr val="bg2">
                  <a:lumMod val="9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655A842F-313C-4557-B151-DB2022E65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59" y="147415"/>
            <a:ext cx="9347879" cy="1325563"/>
          </a:xfrm>
          <a:solidFill>
            <a:srgbClr val="CA0C7D">
              <a:alpha val="33000"/>
            </a:srgbClr>
          </a:solidFill>
        </p:spPr>
        <p:txBody>
          <a:bodyPr>
            <a:noAutofit/>
          </a:bodyPr>
          <a:lstStyle>
            <a:lvl1pPr algn="ctr">
              <a:defRPr lang="he-IL" sz="5400" kern="1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563204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כותרת ותוכן"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C1521CBB-0B8F-4303-A743-800878BD0DAA}"/>
              </a:ext>
            </a:extLst>
          </p:cNvPr>
          <p:cNvSpPr/>
          <p:nvPr userDrawn="1"/>
        </p:nvSpPr>
        <p:spPr>
          <a:xfrm>
            <a:off x="0" y="14744"/>
            <a:ext cx="12191999" cy="6840000"/>
          </a:xfrm>
          <a:prstGeom prst="rect">
            <a:avLst/>
          </a:prstGeom>
          <a:gradFill flip="none" rotWithShape="1">
            <a:gsLst>
              <a:gs pos="98000">
                <a:srgbClr val="CBDDDD"/>
              </a:gs>
              <a:gs pos="72000">
                <a:srgbClr val="BAD8D8"/>
              </a:gs>
              <a:gs pos="57000">
                <a:srgbClr val="A9D2D2"/>
              </a:gs>
              <a:gs pos="2000">
                <a:srgbClr val="3AADAD"/>
              </a:gs>
              <a:gs pos="28000">
                <a:srgbClr val="74C0C0"/>
              </a:gs>
            </a:gsLst>
            <a:lin ang="16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655A842F-313C-4557-B151-DB2022E65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495" y="147415"/>
            <a:ext cx="10730406" cy="1325563"/>
          </a:xfrm>
        </p:spPr>
        <p:txBody>
          <a:bodyPr>
            <a:noAutofit/>
          </a:bodyPr>
          <a:lstStyle>
            <a:lvl1pPr>
              <a:defRPr lang="he-IL" sz="6000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F5E5F13-2B90-4FBB-878C-B6C2C30AD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1563693"/>
            <a:ext cx="11326218" cy="5111744"/>
          </a:xfrm>
        </p:spPr>
        <p:txBody>
          <a:bodyPr/>
          <a:lstStyle>
            <a:lvl1pPr marL="2286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4400">
                <a:solidFill>
                  <a:srgbClr val="34415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40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3600">
                <a:solidFill>
                  <a:srgbClr val="34415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3200">
                <a:solidFill>
                  <a:srgbClr val="34415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2800">
                <a:solidFill>
                  <a:srgbClr val="34415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B66BBFA-A6FA-4D1F-9BC6-CD178DAB3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45457" y="6310312"/>
            <a:ext cx="497114" cy="365125"/>
          </a:xfrm>
        </p:spPr>
        <p:txBody>
          <a:bodyPr/>
          <a:lstStyle>
            <a:lvl1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D886A6E2-A55A-4973-98B2-EDCB2C21F72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65372" y="14744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334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כותרת ותוכן"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C1521CBB-0B8F-4303-A743-800878BD0DAA}"/>
              </a:ext>
            </a:extLst>
          </p:cNvPr>
          <p:cNvSpPr/>
          <p:nvPr userDrawn="1"/>
        </p:nvSpPr>
        <p:spPr>
          <a:xfrm>
            <a:off x="0" y="14744"/>
            <a:ext cx="12191999" cy="6840000"/>
          </a:xfrm>
          <a:prstGeom prst="rect">
            <a:avLst/>
          </a:prstGeom>
          <a:gradFill flip="none" rotWithShape="1">
            <a:gsLst>
              <a:gs pos="98000">
                <a:srgbClr val="CBDDDD"/>
              </a:gs>
              <a:gs pos="72000">
                <a:srgbClr val="BAD8D8"/>
              </a:gs>
              <a:gs pos="57000">
                <a:srgbClr val="A9D2D2"/>
              </a:gs>
              <a:gs pos="2000">
                <a:srgbClr val="3AADAD"/>
              </a:gs>
              <a:gs pos="28000">
                <a:srgbClr val="74C0C0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655A842F-313C-4557-B151-DB2022E65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121" y="147415"/>
            <a:ext cx="10795779" cy="1325563"/>
          </a:xfrm>
        </p:spPr>
        <p:txBody>
          <a:bodyPr>
            <a:noAutofit/>
          </a:bodyPr>
          <a:lstStyle>
            <a:lvl1pPr>
              <a:defRPr lang="he-IL" sz="6000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F5E5F13-2B90-4FBB-878C-B6C2C30AD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329" y="1563693"/>
            <a:ext cx="11625264" cy="5111744"/>
          </a:xfrm>
        </p:spPr>
        <p:txBody>
          <a:bodyPr/>
          <a:lstStyle>
            <a:lvl1pPr marL="2286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40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B66BBFA-A6FA-4D1F-9BC6-CD178DAB3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45457" y="6310312"/>
            <a:ext cx="497114" cy="365125"/>
          </a:xfrm>
        </p:spPr>
        <p:txBody>
          <a:bodyPr/>
          <a:lstStyle>
            <a:lvl1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DD6EE82C-3740-4E18-86B4-3170560D7A0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0" y="0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062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1A3E0D03-2F4C-4747-9236-D64118DC76FE}"/>
              </a:ext>
            </a:extLst>
          </p:cNvPr>
          <p:cNvSpPr/>
          <p:nvPr userDrawn="1"/>
        </p:nvSpPr>
        <p:spPr>
          <a:xfrm>
            <a:off x="0" y="889"/>
            <a:ext cx="12191999" cy="6840000"/>
          </a:xfrm>
          <a:prstGeom prst="rect">
            <a:avLst/>
          </a:prstGeom>
          <a:gradFill flip="none" rotWithShape="1">
            <a:gsLst>
              <a:gs pos="98000">
                <a:srgbClr val="CBDDDD"/>
              </a:gs>
              <a:gs pos="72000">
                <a:srgbClr val="BAD8D8"/>
              </a:gs>
              <a:gs pos="35000">
                <a:srgbClr val="A9D2D2"/>
              </a:gs>
              <a:gs pos="2000">
                <a:srgbClr val="3AADAD"/>
              </a:gs>
              <a:gs pos="0">
                <a:srgbClr val="74C0C0"/>
              </a:gs>
            </a:gsLst>
            <a:lin ang="2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78393A54-6EB8-4FA2-9AD2-A5EDFFA65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673927"/>
            <a:ext cx="6715579" cy="1833128"/>
          </a:xfrm>
          <a:solidFill>
            <a:srgbClr val="CA0C7D">
              <a:alpha val="23000"/>
            </a:srgbClr>
          </a:solidFill>
        </p:spPr>
        <p:txBody>
          <a:bodyPr anchor="ctr">
            <a:normAutofit/>
          </a:bodyPr>
          <a:lstStyle>
            <a:lvl1pPr>
              <a:defRPr lang="he-IL" sz="5400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4930217-E15C-4B86-99F0-6CB13CD20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6715579" cy="1500187"/>
          </a:xfrm>
        </p:spPr>
        <p:txBody>
          <a:bodyPr anchor="ctr">
            <a:normAutofit/>
          </a:bodyPr>
          <a:lstStyle>
            <a:lvl1pPr marL="0" indent="0">
              <a:buNone/>
              <a:defRPr lang="he-IL" sz="4000" kern="12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4B12D49-C52D-40CA-AC13-D47F1FCB8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0891" y="6306696"/>
            <a:ext cx="810491" cy="365125"/>
          </a:xfrm>
        </p:spPr>
        <p:txBody>
          <a:bodyPr/>
          <a:lstStyle>
            <a:lvl1pPr algn="ctr">
              <a:defRPr sz="1800"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76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8FEA27DD-795F-44D6-BE4F-60D819BB17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010" y="1579293"/>
            <a:ext cx="3238919" cy="451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804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207B3A3-467F-4156-8707-8B03BD51E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855" y="212720"/>
            <a:ext cx="10383988" cy="1325563"/>
          </a:xfrm>
        </p:spPr>
        <p:txBody>
          <a:bodyPr/>
          <a:lstStyle>
            <a:lvl1pPr>
              <a:defRPr lang="he-IL" sz="6000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9920E7A-2F57-420D-A3DD-0F04FA3D69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1778" y="1645510"/>
            <a:ext cx="5756560" cy="4999770"/>
          </a:xfrm>
        </p:spPr>
        <p:txBody>
          <a:bodyPr/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CD1F7E0-4CF2-46CB-A84B-DB5218663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964" y="1645510"/>
            <a:ext cx="5756560" cy="499977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C90886D0-6997-4A94-96ED-ADC10BA06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7AE0E881-8BD7-44F6-B90A-A7B5E773277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107372" y="-9808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007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C0406F2-43B5-4DF0-BEEE-58438DD71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476" y="240430"/>
            <a:ext cx="10252273" cy="1321773"/>
          </a:xfrm>
        </p:spPr>
        <p:txBody>
          <a:bodyPr/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0A10871-189B-4109-9EED-B906662E3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240" y="1681163"/>
            <a:ext cx="5760000" cy="894270"/>
          </a:xfrm>
        </p:spPr>
        <p:txBody>
          <a:bodyPr anchor="ctr">
            <a:noAutofit/>
          </a:bodyPr>
          <a:lstStyle>
            <a:lvl1pPr marL="0" indent="0">
              <a:buNone/>
              <a:defRPr lang="he-IL" sz="4000" b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6C64DF6D-D7D2-4DAA-A5C3-69A668B49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3770" y="2671332"/>
            <a:ext cx="5760000" cy="3987800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400"/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2D081527-5DE4-4720-8C1C-84C29F9C35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28750" y="1681163"/>
            <a:ext cx="5760000" cy="894270"/>
          </a:xfrm>
        </p:spPr>
        <p:txBody>
          <a:bodyPr anchor="ctr">
            <a:noAutofit/>
          </a:bodyPr>
          <a:lstStyle>
            <a:lvl1pPr marL="0" indent="0"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62CCB834-E4EA-4B62-BE20-D114803A9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41165" y="2671332"/>
            <a:ext cx="5760000" cy="3987800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400"/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68AA594A-B59D-4862-8C2D-4B9D5B5BC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63AF385E-211B-40F2-8E67-36807C6F78E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107372" y="-33635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985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7C7FE005-4801-4FC5-BF03-6D680E7D463C}"/>
              </a:ext>
            </a:extLst>
          </p:cNvPr>
          <p:cNvSpPr/>
          <p:nvPr userDrawn="1"/>
        </p:nvSpPr>
        <p:spPr>
          <a:xfrm>
            <a:off x="0" y="0"/>
            <a:ext cx="12191999" cy="6840000"/>
          </a:xfrm>
          <a:prstGeom prst="rect">
            <a:avLst/>
          </a:prstGeom>
          <a:gradFill flip="none" rotWithShape="1">
            <a:gsLst>
              <a:gs pos="98000">
                <a:srgbClr val="CBDDDD"/>
              </a:gs>
              <a:gs pos="72000">
                <a:srgbClr val="BAD8D8"/>
              </a:gs>
              <a:gs pos="57000">
                <a:srgbClr val="A9D2D2"/>
              </a:gs>
              <a:gs pos="2000">
                <a:srgbClr val="3AADAD"/>
              </a:gs>
              <a:gs pos="28000">
                <a:srgbClr val="74C0C0"/>
              </a:gs>
            </a:gsLst>
            <a:lin ang="16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48EA39E1-C569-4167-8548-129CA55FE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45" y="212720"/>
            <a:ext cx="11478498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D466F4F-3AB1-407B-A8B5-7486D52AD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345" y="1673220"/>
            <a:ext cx="11478498" cy="497206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BE0FAAA-3C3B-45B1-B3B9-FB5FA301DC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372" y="6377515"/>
            <a:ext cx="671945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61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lang="he-IL" sz="6000" kern="1200" dirty="0" smtClean="0">
          <a:solidFill>
            <a:schemeClr val="accent1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lang="he-IL" sz="4400" kern="1200" dirty="0" smtClean="0">
          <a:solidFill>
            <a:srgbClr val="34415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he-IL" sz="4000" kern="1200" dirty="0" smtClean="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he-IL" sz="3600" kern="1200" dirty="0" smtClean="0">
          <a:solidFill>
            <a:srgbClr val="34415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he-IL" sz="3200" kern="1200" dirty="0" smtClean="0">
          <a:solidFill>
            <a:srgbClr val="34415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he-IL" sz="2800" kern="1200" dirty="0" smtClean="0">
          <a:solidFill>
            <a:srgbClr val="34415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turemotions.nl/wp-content/uploads/2018/01/FutureMotions_introductiondoc_January2018.pdf" TargetMode="Externa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longnow.org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esightalliance.com/resources/foresight-maturity-model" TargetMode="External"/><Relationship Id="rId2" Type="http://schemas.openxmlformats.org/officeDocument/2006/relationships/hyperlink" Target="https://www.surveymonkey.com/r/FMM_Survey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7C391BA-7963-4CC3-AAD8-B3D4F39A74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מפגש 4: </a:t>
            </a:r>
            <a:br>
              <a:rPr lang="he-IL" dirty="0" smtClean="0"/>
            </a:br>
            <a:r>
              <a:rPr lang="he-IL" dirty="0" smtClean="0"/>
              <a:t>מסגרת תפישתית לחשיבת עתיד ארגונית - המשך</a:t>
            </a:r>
            <a:endParaRPr lang="he-IL" sz="4000" dirty="0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6B982845-92C9-4732-A2D2-129D4C63EF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 smtClean="0"/>
              <a:t>ד"ר אהרון האופטמן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11392" y="233469"/>
            <a:ext cx="7995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תחום ליבה: </a:t>
            </a:r>
            <a:r>
              <a:rPr kumimoji="0" lang="he-IL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תכנון –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Planning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857676" y="1164657"/>
          <a:ext cx="5811128" cy="5188017"/>
        </p:xfrm>
        <a:graphic>
          <a:graphicData uri="http://schemas.openxmlformats.org/drawingml/2006/table">
            <a:tbl>
              <a:tblPr rtl="1" firstRow="1" firstCol="1" bandRow="1"/>
              <a:tblGrid>
                <a:gridCol w="5811128">
                  <a:extLst>
                    <a:ext uri="{9D8B030D-6E8A-4147-A177-3AD203B41FA5}">
                      <a16:colId xmlns:a16="http://schemas.microsoft.com/office/drawing/2014/main" val="2762569205"/>
                    </a:ext>
                  </a:extLst>
                </a:gridCol>
              </a:tblGrid>
              <a:tr h="1703346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5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Backcasting</a:t>
                      </a:r>
                      <a:r>
                        <a:rPr lang="he-IL" sz="25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he-IL" sz="2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 השלכה </a:t>
                      </a:r>
                      <a:r>
                        <a:rPr lang="he-IL" sz="25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לאחור</a:t>
                      </a: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e-IL" sz="25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479255"/>
                  </a:ext>
                </a:extLst>
              </a:tr>
              <a:tr h="1998211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Roadmapping</a:t>
                      </a:r>
                      <a:r>
                        <a:rPr lang="he-IL" sz="2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- מיפוי דרכים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131420"/>
                  </a:ext>
                </a:extLst>
              </a:tr>
              <a:tr h="148646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Policy </a:t>
                      </a:r>
                      <a:r>
                        <a:rPr lang="en-US" sz="25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Stress-testing</a:t>
                      </a:r>
                      <a:r>
                        <a:rPr lang="he-IL" sz="25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he-IL" sz="25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מבחן</a:t>
                      </a:r>
                      <a:r>
                        <a:rPr lang="he-IL" sz="25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 חוסן מדיניות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511393"/>
                  </a:ext>
                </a:extLst>
              </a:tr>
            </a:tbl>
          </a:graphicData>
        </a:graphic>
      </p:graphicFrame>
      <p:pic>
        <p:nvPicPr>
          <p:cNvPr id="4098" name="Picture 2" descr="Backcasting — Tard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717" y="1216637"/>
            <a:ext cx="2050180" cy="15746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4100" name="Picture 4" descr="Technology Roadmap Road Map, PNG, 1345x1058px, Technology Roadmap, Brand,  Diagram, Logo, Marketing Download Fr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717" y="3012708"/>
            <a:ext cx="2125355" cy="160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Wind Tunnelling (also known as policy stress-testing) | Department of the  Prime Minister and Cabinet (DPMC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356" y="4809936"/>
            <a:ext cx="1507408" cy="154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05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112" y="2780252"/>
            <a:ext cx="6715579" cy="1833128"/>
          </a:xfrm>
        </p:spPr>
        <p:txBody>
          <a:bodyPr/>
          <a:lstStyle/>
          <a:p>
            <a:r>
              <a:rPr lang="he-IL" b="1" dirty="0" smtClean="0">
                <a:effectLst/>
              </a:rPr>
              <a:t>מסלולים </a:t>
            </a:r>
            <a:r>
              <a:rPr lang="he-IL" b="1" dirty="0">
                <a:effectLst/>
              </a:rPr>
              <a:t>בחשיבת עתיד ארגונית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50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7234" y="1848856"/>
            <a:ext cx="3810717" cy="3201609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542819" y="1749673"/>
            <a:ext cx="7644810" cy="360443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lang="he-IL" sz="4400" kern="1200" dirty="0" smtClean="0">
                <a:solidFill>
                  <a:srgbClr val="34415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he-IL" sz="40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he-IL" sz="3600" kern="1200" dirty="0" smtClean="0">
                <a:solidFill>
                  <a:srgbClr val="34415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he-IL" sz="3200" kern="1200" dirty="0" smtClean="0">
                <a:solidFill>
                  <a:srgbClr val="34415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he-IL" sz="2800" kern="1200" dirty="0" smtClean="0">
                <a:solidFill>
                  <a:srgbClr val="34415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4415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מסלול = פעילות שאמורה לתת מענה לצורך מסוים של הארגון (למשל, לזהות הזדמנויות ואיומים עתידיים). </a:t>
            </a:r>
          </a:p>
          <a:p>
            <a:pPr marL="457200" marR="0" lvl="0" indent="-4572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4415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מתבצע תוך שימוש בשילוב של מספר שיטות לחשיבת עתיד. </a:t>
            </a:r>
            <a:endParaRPr kumimoji="0" lang="he-IL" sz="4000" b="0" i="0" u="none" strike="noStrike" kern="1200" cap="none" spc="0" normalizeH="0" baseline="0" noProof="0" dirty="0">
              <a:ln>
                <a:noFill/>
              </a:ln>
              <a:solidFill>
                <a:srgbClr val="34415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4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459" y="147415"/>
            <a:ext cx="10050072" cy="1132745"/>
          </a:xfrm>
        </p:spPr>
        <p:txBody>
          <a:bodyPr/>
          <a:lstStyle/>
          <a:p>
            <a:r>
              <a:rPr lang="he-IL" sz="4400" dirty="0"/>
              <a:t> </a:t>
            </a:r>
            <a:r>
              <a:rPr lang="he-IL" sz="4400" dirty="0" smtClean="0"/>
              <a:t/>
            </a:r>
            <a:br>
              <a:rPr lang="he-IL" sz="4400" dirty="0" smtClean="0"/>
            </a:br>
            <a:r>
              <a:rPr lang="he-IL" sz="4400" dirty="0" smtClean="0"/>
              <a:t>  7 מסלולים - עבור צרכים ארגוניים שכיחים. </a:t>
            </a:r>
            <a:br>
              <a:rPr lang="he-IL" sz="4400" dirty="0" smtClean="0"/>
            </a:br>
            <a:r>
              <a:rPr lang="he-IL" sz="4400" dirty="0" smtClean="0"/>
              <a:t>לכל מסלול מוצעת סידרת </a:t>
            </a:r>
            <a:r>
              <a:rPr lang="he-IL" sz="4400" dirty="0"/>
              <a:t>שיטות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25127" y="1463041"/>
            <a:ext cx="9721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(לפי "ערכת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העתידים" 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Futures Toolkit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) שפורסמה </a:t>
            </a: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ב-2017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ע"י ממשלת בריטניה כמדריך לחשיבת עתיד במשרדי </a:t>
            </a: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הממשלה)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302644" y="2947849"/>
          <a:ext cx="4706754" cy="1780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6754">
                  <a:extLst>
                    <a:ext uri="{9D8B030D-6E8A-4147-A177-3AD203B41FA5}">
                      <a16:colId xmlns:a16="http://schemas.microsoft.com/office/drawing/2014/main" val="3824761444"/>
                    </a:ext>
                  </a:extLst>
                </a:gridCol>
              </a:tblGrid>
              <a:tr h="500815">
                <a:tc>
                  <a:txBody>
                    <a:bodyPr/>
                    <a:lstStyle/>
                    <a:p>
                      <a:r>
                        <a:rPr lang="he-IL" sz="2600" dirty="0" smtClean="0"/>
                        <a:t>מסלול 1 </a:t>
                      </a:r>
                      <a:endParaRPr lang="en-US" sz="2600" dirty="0"/>
                    </a:p>
                  </a:txBody>
                  <a:tcPr>
                    <a:solidFill>
                      <a:srgbClr val="AA74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896704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he-IL" sz="2600" b="1" dirty="0" smtClean="0">
                          <a:effectLst/>
                          <a:ea typeface="Calibri" panose="020F0502020204030204" pitchFamily="34" charset="0"/>
                          <a:cs typeface="+mn-cs"/>
                        </a:rPr>
                        <a:t>חקירת סוגיות בסיסיות בעת סקירה או הגדרה של תחום מדיניות מסוים.</a:t>
                      </a:r>
                      <a:endParaRPr lang="en-US" sz="2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6998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302644" y="4841615"/>
          <a:ext cx="4706754" cy="108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6754">
                  <a:extLst>
                    <a:ext uri="{9D8B030D-6E8A-4147-A177-3AD203B41FA5}">
                      <a16:colId xmlns:a16="http://schemas.microsoft.com/office/drawing/2014/main" val="924784232"/>
                    </a:ext>
                  </a:extLst>
                </a:gridCol>
              </a:tblGrid>
              <a:tr h="420411">
                <a:tc>
                  <a:txBody>
                    <a:bodyPr/>
                    <a:lstStyle/>
                    <a:p>
                      <a:r>
                        <a:rPr lang="he-IL" sz="2600" dirty="0" smtClean="0"/>
                        <a:t>הצורך</a:t>
                      </a:r>
                      <a:r>
                        <a:rPr lang="he-IL" sz="2600" baseline="0" dirty="0" smtClean="0"/>
                        <a:t> הארגוני</a:t>
                      </a:r>
                      <a:endParaRPr lang="en-US" sz="2600" dirty="0"/>
                    </a:p>
                  </a:txBody>
                  <a:tcPr>
                    <a:solidFill>
                      <a:srgbClr val="AA74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709381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he-IL" sz="2600" dirty="0" smtClean="0">
                          <a:effectLst/>
                          <a:ea typeface="Calibri" panose="020F0502020204030204" pitchFamily="34" charset="0"/>
                          <a:cs typeface="+mn-cs"/>
                        </a:rPr>
                        <a:t>בניית מודיעין על העתיד</a:t>
                      </a:r>
                      <a:endParaRPr lang="en-US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58158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433137" y="2947849"/>
          <a:ext cx="3783914" cy="2975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3914">
                  <a:extLst>
                    <a:ext uri="{9D8B030D-6E8A-4147-A177-3AD203B41FA5}">
                      <a16:colId xmlns:a16="http://schemas.microsoft.com/office/drawing/2014/main" val="3868006745"/>
                    </a:ext>
                  </a:extLst>
                </a:gridCol>
              </a:tblGrid>
              <a:tr h="670604">
                <a:tc>
                  <a:txBody>
                    <a:bodyPr/>
                    <a:lstStyle/>
                    <a:p>
                      <a:r>
                        <a:rPr lang="he-IL" sz="2600" dirty="0" smtClean="0"/>
                        <a:t>רצף שיטות</a:t>
                      </a:r>
                      <a:r>
                        <a:rPr lang="he-IL" sz="2600" baseline="0" dirty="0" smtClean="0"/>
                        <a:t> מוצע</a:t>
                      </a:r>
                      <a:endParaRPr lang="en-US" sz="2600" dirty="0"/>
                    </a:p>
                  </a:txBody>
                  <a:tcPr>
                    <a:solidFill>
                      <a:srgbClr val="AA74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302877"/>
                  </a:ext>
                </a:extLst>
              </a:tr>
              <a:tr h="2305202">
                <a:tc>
                  <a:txBody>
                    <a:bodyPr/>
                    <a:lstStyle/>
                    <a:p>
                      <a:pPr marL="342900" lvl="0" indent="-342900" rtl="1">
                        <a:buFont typeface="Wingdings" panose="05000000000000000000" pitchFamily="2" charset="2"/>
                        <a:buChar char="§"/>
                      </a:pPr>
                      <a:endParaRPr lang="he-IL" sz="2600" kern="12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rtl="1">
                        <a:buFont typeface="Wingdings" panose="05000000000000000000" pitchFamily="2" charset="2"/>
                        <a:buChar char="§"/>
                      </a:pPr>
                      <a:r>
                        <a:rPr lang="he-IL" sz="26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סריקת אופקים </a:t>
                      </a:r>
                    </a:p>
                    <a:p>
                      <a:pPr marL="342900" lvl="0" indent="-342900" rtl="1">
                        <a:buFont typeface="Wingdings" panose="05000000000000000000" pitchFamily="2" charset="2"/>
                        <a:buChar char="§"/>
                      </a:pPr>
                      <a:r>
                        <a:rPr lang="he-IL" sz="26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השאלות</a:t>
                      </a:r>
                      <a:endParaRPr lang="en-US" sz="2600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he-IL" sz="26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מסמך ריכוז נושאים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2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906592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4991" y="2947849"/>
            <a:ext cx="3056663" cy="28946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5127" y="6211669"/>
            <a:ext cx="11925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Illustrations: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Introduction to Strategic Foresight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25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459" y="147415"/>
            <a:ext cx="10050072" cy="1132745"/>
          </a:xfrm>
        </p:spPr>
        <p:txBody>
          <a:bodyPr/>
          <a:lstStyle/>
          <a:p>
            <a:r>
              <a:rPr lang="he-IL" sz="4400" dirty="0"/>
              <a:t> </a:t>
            </a:r>
            <a:r>
              <a:rPr lang="he-IL" sz="4400" dirty="0" smtClean="0"/>
              <a:t/>
            </a:r>
            <a:br>
              <a:rPr lang="he-IL" sz="4400" dirty="0" smtClean="0"/>
            </a:br>
            <a:r>
              <a:rPr lang="he-IL" sz="4400" dirty="0" smtClean="0"/>
              <a:t>  7 מסלולים - עבור צרכים ארגוניים שכיחים. </a:t>
            </a:r>
            <a:br>
              <a:rPr lang="he-IL" sz="4400" dirty="0" smtClean="0"/>
            </a:br>
            <a:r>
              <a:rPr lang="he-IL" sz="4400" dirty="0" smtClean="0"/>
              <a:t>לכל מסלול מוצעת סידרת </a:t>
            </a:r>
            <a:r>
              <a:rPr lang="he-IL" sz="4400" dirty="0"/>
              <a:t>שיטות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114434" y="2439403"/>
          <a:ext cx="4706754" cy="1384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6754">
                  <a:extLst>
                    <a:ext uri="{9D8B030D-6E8A-4147-A177-3AD203B41FA5}">
                      <a16:colId xmlns:a16="http://schemas.microsoft.com/office/drawing/2014/main" val="3824761444"/>
                    </a:ext>
                  </a:extLst>
                </a:gridCol>
              </a:tblGrid>
              <a:tr h="500815">
                <a:tc>
                  <a:txBody>
                    <a:bodyPr/>
                    <a:lstStyle/>
                    <a:p>
                      <a:r>
                        <a:rPr lang="he-IL" sz="2600" dirty="0" smtClean="0"/>
                        <a:t>מסלול 2</a:t>
                      </a:r>
                      <a:endParaRPr lang="en-US" sz="2600" dirty="0"/>
                    </a:p>
                  </a:txBody>
                  <a:tcPr>
                    <a:solidFill>
                      <a:srgbClr val="AA74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896704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he-IL" sz="2600" b="1" dirty="0" smtClean="0">
                          <a:effectLst/>
                          <a:ea typeface="Calibri" panose="020F0502020204030204" pitchFamily="34" charset="0"/>
                          <a:cs typeface="+mn-cs"/>
                        </a:rPr>
                        <a:t>גיבוש חזון עבור תחום מדיניות חדש</a:t>
                      </a:r>
                      <a:endParaRPr lang="en-US" sz="2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6998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114434" y="3983787"/>
          <a:ext cx="4706754" cy="1274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6754">
                  <a:extLst>
                    <a:ext uri="{9D8B030D-6E8A-4147-A177-3AD203B41FA5}">
                      <a16:colId xmlns:a16="http://schemas.microsoft.com/office/drawing/2014/main" val="924784232"/>
                    </a:ext>
                  </a:extLst>
                </a:gridCol>
              </a:tblGrid>
              <a:tr h="680185">
                <a:tc>
                  <a:txBody>
                    <a:bodyPr/>
                    <a:lstStyle/>
                    <a:p>
                      <a:r>
                        <a:rPr lang="he-IL" sz="2600" dirty="0" smtClean="0"/>
                        <a:t>הצורך</a:t>
                      </a:r>
                      <a:r>
                        <a:rPr lang="he-IL" sz="2600" baseline="0" dirty="0" smtClean="0"/>
                        <a:t> הארגוני</a:t>
                      </a:r>
                      <a:endParaRPr lang="en-US" sz="2600" dirty="0"/>
                    </a:p>
                  </a:txBody>
                  <a:tcPr>
                    <a:solidFill>
                      <a:srgbClr val="AA74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709381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he-IL" sz="2600" dirty="0" smtClean="0">
                          <a:effectLst/>
                          <a:ea typeface="Calibri" panose="020F0502020204030204" pitchFamily="34" charset="0"/>
                          <a:cs typeface="+mn-cs"/>
                        </a:rPr>
                        <a:t>ליצור שאיפה משותפת לגבי העתיד</a:t>
                      </a:r>
                      <a:endParaRPr lang="en-US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581581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1249" y="2439403"/>
            <a:ext cx="3097009" cy="2865353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10459" y="2395488"/>
          <a:ext cx="3783914" cy="2989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3914">
                  <a:extLst>
                    <a:ext uri="{9D8B030D-6E8A-4147-A177-3AD203B41FA5}">
                      <a16:colId xmlns:a16="http://schemas.microsoft.com/office/drawing/2014/main" val="3868006745"/>
                    </a:ext>
                  </a:extLst>
                </a:gridCol>
              </a:tblGrid>
              <a:tr h="684441">
                <a:tc>
                  <a:txBody>
                    <a:bodyPr/>
                    <a:lstStyle/>
                    <a:p>
                      <a:r>
                        <a:rPr lang="he-IL" sz="2600" dirty="0" smtClean="0"/>
                        <a:t>רצף שיטות</a:t>
                      </a:r>
                      <a:r>
                        <a:rPr lang="he-IL" sz="2600" baseline="0" dirty="0" smtClean="0"/>
                        <a:t> מוצע</a:t>
                      </a:r>
                      <a:endParaRPr lang="en-US" sz="2600" dirty="0"/>
                    </a:p>
                  </a:txBody>
                  <a:tcPr>
                    <a:solidFill>
                      <a:srgbClr val="AA74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302877"/>
                  </a:ext>
                </a:extLst>
              </a:tr>
              <a:tr h="2305202">
                <a:tc>
                  <a:txBody>
                    <a:bodyPr/>
                    <a:lstStyle/>
                    <a:p>
                      <a:pPr marL="342900" lvl="0" indent="-342900" rtl="1">
                        <a:buFont typeface="Wingdings" panose="05000000000000000000" pitchFamily="2" charset="2"/>
                        <a:buChar char="§"/>
                      </a:pPr>
                      <a:r>
                        <a:rPr lang="he-IL" sz="26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סריקת אופקים</a:t>
                      </a:r>
                    </a:p>
                    <a:p>
                      <a:pPr marL="0" lvl="0" indent="0" rtl="1">
                        <a:buFont typeface="Wingdings" panose="05000000000000000000" pitchFamily="2" charset="2"/>
                        <a:buNone/>
                      </a:pPr>
                      <a:endParaRPr lang="en-US" sz="2600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342900" lvl="0" indent="-342900" rtl="1">
                        <a:buFont typeface="Wingdings" panose="05000000000000000000" pitchFamily="2" charset="2"/>
                        <a:buChar char="§"/>
                      </a:pPr>
                      <a:r>
                        <a:rPr lang="he-IL" sz="26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מיפוי כוחות מניעים</a:t>
                      </a:r>
                    </a:p>
                    <a:p>
                      <a:pPr marL="0" lvl="0" indent="0" rtl="1">
                        <a:buFont typeface="Wingdings" panose="05000000000000000000" pitchFamily="2" charset="2"/>
                        <a:buNone/>
                      </a:pPr>
                      <a:endParaRPr lang="en-US" sz="2600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6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Visioning</a:t>
                      </a:r>
                      <a:endParaRPr lang="en-US" sz="260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90659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7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459" y="147415"/>
            <a:ext cx="10050072" cy="1132745"/>
          </a:xfrm>
        </p:spPr>
        <p:txBody>
          <a:bodyPr/>
          <a:lstStyle/>
          <a:p>
            <a:r>
              <a:rPr lang="he-IL" sz="4400" dirty="0"/>
              <a:t> </a:t>
            </a:r>
            <a:r>
              <a:rPr lang="he-IL" sz="4400" dirty="0" smtClean="0"/>
              <a:t/>
            </a:r>
            <a:br>
              <a:rPr lang="he-IL" sz="4400" dirty="0" smtClean="0"/>
            </a:br>
            <a:r>
              <a:rPr lang="he-IL" sz="4400" dirty="0" smtClean="0"/>
              <a:t>  7 מסלולים - עבור צרכים ארגוניים שכיחים. </a:t>
            </a:r>
            <a:br>
              <a:rPr lang="he-IL" sz="4400" dirty="0" smtClean="0"/>
            </a:br>
            <a:r>
              <a:rPr lang="he-IL" sz="4400" dirty="0" smtClean="0"/>
              <a:t>לכל מסלול מוצעת סידרת </a:t>
            </a:r>
            <a:r>
              <a:rPr lang="he-IL" sz="4400" dirty="0"/>
              <a:t>שיטות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643404" y="2462496"/>
          <a:ext cx="3532472" cy="1361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2472">
                  <a:extLst>
                    <a:ext uri="{9D8B030D-6E8A-4147-A177-3AD203B41FA5}">
                      <a16:colId xmlns:a16="http://schemas.microsoft.com/office/drawing/2014/main" val="1344490106"/>
                    </a:ext>
                  </a:extLst>
                </a:gridCol>
              </a:tblGrid>
              <a:tr h="513243">
                <a:tc>
                  <a:txBody>
                    <a:bodyPr/>
                    <a:lstStyle/>
                    <a:p>
                      <a:r>
                        <a:rPr lang="he-IL" sz="2600" dirty="0" smtClean="0">
                          <a:cs typeface="+mn-cs"/>
                        </a:rPr>
                        <a:t>מסלול 3</a:t>
                      </a:r>
                      <a:endParaRPr lang="en-US" sz="2600" dirty="0">
                        <a:cs typeface="+mn-cs"/>
                      </a:endParaRPr>
                    </a:p>
                  </a:txBody>
                  <a:tcPr>
                    <a:solidFill>
                      <a:srgbClr val="AA74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31619"/>
                  </a:ext>
                </a:extLst>
              </a:tr>
              <a:tr h="513243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  <a:buFont typeface="HelveticaNeueLT Std"/>
                        <a:buNone/>
                      </a:pPr>
                      <a:r>
                        <a:rPr lang="he-IL" sz="26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בדיקת אופציות </a:t>
                      </a:r>
                      <a:r>
                        <a:rPr lang="he-IL" sz="26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מדיניות עבור תחום מדיניות </a:t>
                      </a:r>
                      <a:r>
                        <a:rPr lang="he-IL" sz="26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קיים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532557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638590" y="3965272"/>
          <a:ext cx="3542099" cy="1361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2099">
                  <a:extLst>
                    <a:ext uri="{9D8B030D-6E8A-4147-A177-3AD203B41FA5}">
                      <a16:colId xmlns:a16="http://schemas.microsoft.com/office/drawing/2014/main" val="1024089959"/>
                    </a:ext>
                  </a:extLst>
                </a:gridCol>
              </a:tblGrid>
              <a:tr h="513243">
                <a:tc>
                  <a:txBody>
                    <a:bodyPr/>
                    <a:lstStyle/>
                    <a:p>
                      <a:r>
                        <a:rPr lang="he-IL" sz="2600" dirty="0" smtClean="0">
                          <a:cs typeface="+mn-cs"/>
                        </a:rPr>
                        <a:t>הצורך</a:t>
                      </a:r>
                      <a:r>
                        <a:rPr lang="he-IL" sz="2600" baseline="0" dirty="0" smtClean="0">
                          <a:cs typeface="+mn-cs"/>
                        </a:rPr>
                        <a:t> הארגוני</a:t>
                      </a:r>
                      <a:endParaRPr lang="en-US" sz="2600" dirty="0">
                        <a:cs typeface="+mn-cs"/>
                      </a:endParaRPr>
                    </a:p>
                  </a:txBody>
                  <a:tcPr>
                    <a:solidFill>
                      <a:srgbClr val="AA74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495628"/>
                  </a:ext>
                </a:extLst>
              </a:tr>
              <a:tr h="513243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he-IL" sz="2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להבטיח שהמדיניות תהיה "</a:t>
                      </a:r>
                      <a:r>
                        <a:rPr lang="he-IL" sz="2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חסינת</a:t>
                      </a:r>
                      <a:r>
                        <a:rPr lang="he-IL" sz="2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 עתיד</a:t>
                      </a:r>
                      <a:r>
                        <a:rPr lang="he-IL" sz="2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"</a:t>
                      </a:r>
                      <a:endParaRPr lang="en-US" sz="2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622247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030054" y="2462496"/>
          <a:ext cx="3532472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2472">
                  <a:extLst>
                    <a:ext uri="{9D8B030D-6E8A-4147-A177-3AD203B41FA5}">
                      <a16:colId xmlns:a16="http://schemas.microsoft.com/office/drawing/2014/main" val="550180160"/>
                    </a:ext>
                  </a:extLst>
                </a:gridCol>
              </a:tblGrid>
              <a:tr h="434670">
                <a:tc>
                  <a:txBody>
                    <a:bodyPr/>
                    <a:lstStyle/>
                    <a:p>
                      <a:r>
                        <a:rPr lang="he-IL" sz="2600" dirty="0" smtClean="0">
                          <a:cs typeface="+mn-cs"/>
                        </a:rPr>
                        <a:t>רצף שיטות</a:t>
                      </a:r>
                      <a:r>
                        <a:rPr lang="he-IL" sz="2600" baseline="0" dirty="0" smtClean="0">
                          <a:cs typeface="+mn-cs"/>
                        </a:rPr>
                        <a:t> מוצע</a:t>
                      </a:r>
                      <a:endParaRPr lang="en-US" sz="2600" dirty="0">
                        <a:cs typeface="+mn-cs"/>
                      </a:endParaRPr>
                    </a:p>
                  </a:txBody>
                  <a:tcPr>
                    <a:solidFill>
                      <a:srgbClr val="AA74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035377"/>
                  </a:ext>
                </a:extLst>
              </a:tr>
              <a:tr h="513243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he-IL" sz="26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מבחן חוסן מדיניות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he-IL" sz="26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   </a:t>
                      </a:r>
                      <a:r>
                        <a:rPr lang="en-US" sz="26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Policy Stress-testing</a:t>
                      </a:r>
                      <a:endParaRPr lang="en-US" sz="2600" dirty="0">
                        <a:solidFill>
                          <a:srgbClr val="C00000"/>
                        </a:solidFill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562663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207" y="2462496"/>
            <a:ext cx="3154678" cy="279697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194" y="6319938"/>
            <a:ext cx="497114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20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459" y="147415"/>
            <a:ext cx="10050072" cy="1132745"/>
          </a:xfrm>
        </p:spPr>
        <p:txBody>
          <a:bodyPr/>
          <a:lstStyle/>
          <a:p>
            <a:r>
              <a:rPr lang="he-IL" sz="4400" dirty="0"/>
              <a:t> </a:t>
            </a:r>
            <a:r>
              <a:rPr lang="he-IL" sz="4400" dirty="0" smtClean="0"/>
              <a:t/>
            </a:r>
            <a:br>
              <a:rPr lang="he-IL" sz="4400" dirty="0" smtClean="0"/>
            </a:br>
            <a:r>
              <a:rPr lang="he-IL" sz="4400" dirty="0" smtClean="0"/>
              <a:t>  7 מסלולים - עבור צרכים ארגוניים שכיחים. </a:t>
            </a:r>
            <a:br>
              <a:rPr lang="he-IL" sz="4400" dirty="0" smtClean="0"/>
            </a:br>
            <a:r>
              <a:rPr lang="he-IL" sz="4400" dirty="0" smtClean="0"/>
              <a:t>לכל מסלול מוצעת סידרת </a:t>
            </a:r>
            <a:r>
              <a:rPr lang="he-IL" sz="4400" dirty="0"/>
              <a:t>שיטות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643404" y="2462496"/>
          <a:ext cx="3532472" cy="1785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2472">
                  <a:extLst>
                    <a:ext uri="{9D8B030D-6E8A-4147-A177-3AD203B41FA5}">
                      <a16:colId xmlns:a16="http://schemas.microsoft.com/office/drawing/2014/main" val="1344490106"/>
                    </a:ext>
                  </a:extLst>
                </a:gridCol>
              </a:tblGrid>
              <a:tr h="513243">
                <a:tc>
                  <a:txBody>
                    <a:bodyPr/>
                    <a:lstStyle/>
                    <a:p>
                      <a:r>
                        <a:rPr lang="he-IL" sz="2600" dirty="0" smtClean="0">
                          <a:cs typeface="+mn-cs"/>
                        </a:rPr>
                        <a:t>מסלול </a:t>
                      </a:r>
                      <a:r>
                        <a:rPr lang="en-US" sz="2600" dirty="0" smtClean="0">
                          <a:cs typeface="+mn-cs"/>
                        </a:rPr>
                        <a:t>4</a:t>
                      </a:r>
                      <a:endParaRPr lang="en-US" sz="2600" dirty="0">
                        <a:cs typeface="+mn-cs"/>
                      </a:endParaRPr>
                    </a:p>
                  </a:txBody>
                  <a:tcPr>
                    <a:solidFill>
                      <a:srgbClr val="AA74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31619"/>
                  </a:ext>
                </a:extLst>
              </a:tr>
              <a:tr h="513243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  <a:buFont typeface="HelveticaNeueLT Std"/>
                        <a:buNone/>
                      </a:pPr>
                      <a:r>
                        <a:rPr lang="he-IL" sz="26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בדיקת אפשרויות של מדיניות עבור תחום מדיניות  חדש</a:t>
                      </a:r>
                      <a:endParaRPr lang="en-US" sz="2600" b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532557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643404" y="4465786"/>
          <a:ext cx="3542099" cy="1361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2099">
                  <a:extLst>
                    <a:ext uri="{9D8B030D-6E8A-4147-A177-3AD203B41FA5}">
                      <a16:colId xmlns:a16="http://schemas.microsoft.com/office/drawing/2014/main" val="1024089959"/>
                    </a:ext>
                  </a:extLst>
                </a:gridCol>
              </a:tblGrid>
              <a:tr h="513243">
                <a:tc>
                  <a:txBody>
                    <a:bodyPr/>
                    <a:lstStyle/>
                    <a:p>
                      <a:r>
                        <a:rPr lang="he-IL" sz="2600" dirty="0" smtClean="0">
                          <a:cs typeface="+mn-cs"/>
                        </a:rPr>
                        <a:t>הצורך</a:t>
                      </a:r>
                      <a:r>
                        <a:rPr lang="he-IL" sz="2600" baseline="0" dirty="0" smtClean="0">
                          <a:cs typeface="+mn-cs"/>
                        </a:rPr>
                        <a:t> הארגוני</a:t>
                      </a:r>
                      <a:endParaRPr lang="en-US" sz="2600" dirty="0">
                        <a:cs typeface="+mn-cs"/>
                      </a:endParaRPr>
                    </a:p>
                  </a:txBody>
                  <a:tcPr>
                    <a:solidFill>
                      <a:srgbClr val="AA74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495628"/>
                  </a:ext>
                </a:extLst>
              </a:tr>
              <a:tr h="513243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he-IL" sz="2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להבטיח שהמדיניות תהיה "</a:t>
                      </a:r>
                      <a:r>
                        <a:rPr lang="he-IL" sz="2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חסינת</a:t>
                      </a:r>
                      <a:r>
                        <a:rPr lang="he-IL" sz="2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 עתיד</a:t>
                      </a:r>
                      <a:r>
                        <a:rPr lang="he-IL" sz="2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"</a:t>
                      </a:r>
                      <a:endParaRPr lang="en-US" sz="2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622247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030054" y="2462496"/>
          <a:ext cx="3532472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2472">
                  <a:extLst>
                    <a:ext uri="{9D8B030D-6E8A-4147-A177-3AD203B41FA5}">
                      <a16:colId xmlns:a16="http://schemas.microsoft.com/office/drawing/2014/main" val="550180160"/>
                    </a:ext>
                  </a:extLst>
                </a:gridCol>
              </a:tblGrid>
              <a:tr h="434670">
                <a:tc>
                  <a:txBody>
                    <a:bodyPr/>
                    <a:lstStyle/>
                    <a:p>
                      <a:r>
                        <a:rPr lang="he-IL" sz="2600" dirty="0" smtClean="0">
                          <a:cs typeface="+mn-cs"/>
                        </a:rPr>
                        <a:t>רצף שיטות</a:t>
                      </a:r>
                      <a:r>
                        <a:rPr lang="he-IL" sz="2600" baseline="0" dirty="0" smtClean="0">
                          <a:cs typeface="+mn-cs"/>
                        </a:rPr>
                        <a:t> מוצע</a:t>
                      </a:r>
                      <a:endParaRPr lang="en-US" sz="2600" dirty="0">
                        <a:cs typeface="+mn-cs"/>
                      </a:endParaRPr>
                    </a:p>
                  </a:txBody>
                  <a:tcPr>
                    <a:solidFill>
                      <a:srgbClr val="AA74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035377"/>
                  </a:ext>
                </a:extLst>
              </a:tr>
              <a:tr h="513243">
                <a:tc>
                  <a:txBody>
                    <a:bodyPr/>
                    <a:lstStyle/>
                    <a:p>
                      <a:pPr marL="342900" lvl="0" indent="-342900" rtl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he-IL" sz="26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מיפוי כוחות מניעים</a:t>
                      </a:r>
                      <a:endParaRPr lang="en-US" sz="2600" dirty="0" smtClean="0">
                        <a:solidFill>
                          <a:srgbClr val="C00000"/>
                        </a:solidFill>
                        <a:effectLst/>
                        <a:cs typeface="+mn-cs"/>
                      </a:endParaRPr>
                    </a:p>
                    <a:p>
                      <a:pPr marL="342900" lvl="0" indent="-342900" rtl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he-IL" sz="26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צירי אי-וודאות</a:t>
                      </a:r>
                      <a:endParaRPr lang="en-US" sz="2600" dirty="0" smtClean="0">
                        <a:solidFill>
                          <a:srgbClr val="C00000"/>
                        </a:solidFill>
                        <a:effectLst/>
                        <a:cs typeface="+mn-cs"/>
                      </a:endParaRPr>
                    </a:p>
                    <a:p>
                      <a:pPr marL="342900" lvl="0" indent="-342900" rtl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he-IL" sz="26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בניית תרחישים</a:t>
                      </a:r>
                      <a:endParaRPr lang="en-US" sz="2600" dirty="0" smtClean="0">
                        <a:solidFill>
                          <a:srgbClr val="C00000"/>
                        </a:solidFill>
                        <a:effectLst/>
                        <a:cs typeface="+mn-cs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26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Policy Stress-testing</a:t>
                      </a:r>
                      <a:endParaRPr lang="en-US" sz="2600" dirty="0">
                        <a:solidFill>
                          <a:srgbClr val="C00000"/>
                        </a:solidFill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562663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6381" y="2980933"/>
            <a:ext cx="3511356" cy="263059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" y="6205022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6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459" y="147415"/>
            <a:ext cx="10050072" cy="1132745"/>
          </a:xfrm>
        </p:spPr>
        <p:txBody>
          <a:bodyPr/>
          <a:lstStyle/>
          <a:p>
            <a:r>
              <a:rPr lang="he-IL" sz="4400" dirty="0"/>
              <a:t> </a:t>
            </a:r>
            <a:r>
              <a:rPr lang="he-IL" sz="4400" dirty="0" smtClean="0"/>
              <a:t/>
            </a:r>
            <a:br>
              <a:rPr lang="he-IL" sz="4400" dirty="0" smtClean="0"/>
            </a:br>
            <a:r>
              <a:rPr lang="he-IL" sz="4400" dirty="0" smtClean="0"/>
              <a:t>  7 מסלולים - עבור צרכים ארגוניים שכיחים. </a:t>
            </a:r>
            <a:br>
              <a:rPr lang="he-IL" sz="4400" dirty="0" smtClean="0"/>
            </a:br>
            <a:r>
              <a:rPr lang="he-IL" sz="4400" dirty="0" smtClean="0"/>
              <a:t>לכל מסלול מוצעת סידרת </a:t>
            </a:r>
            <a:r>
              <a:rPr lang="he-IL" sz="4400" dirty="0"/>
              <a:t>שיטות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643404" y="2462496"/>
          <a:ext cx="3532472" cy="1701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2472">
                  <a:extLst>
                    <a:ext uri="{9D8B030D-6E8A-4147-A177-3AD203B41FA5}">
                      <a16:colId xmlns:a16="http://schemas.microsoft.com/office/drawing/2014/main" val="1344490106"/>
                    </a:ext>
                  </a:extLst>
                </a:gridCol>
              </a:tblGrid>
              <a:tr h="513243">
                <a:tc>
                  <a:txBody>
                    <a:bodyPr/>
                    <a:lstStyle/>
                    <a:p>
                      <a:r>
                        <a:rPr lang="he-IL" sz="2600" dirty="0" smtClean="0">
                          <a:cs typeface="+mn-cs"/>
                        </a:rPr>
                        <a:t>מסלול </a:t>
                      </a:r>
                      <a:r>
                        <a:rPr lang="en-US" sz="2600" dirty="0" smtClean="0">
                          <a:cs typeface="+mn-cs"/>
                        </a:rPr>
                        <a:t>5</a:t>
                      </a:r>
                      <a:endParaRPr lang="en-US" sz="2600" dirty="0">
                        <a:cs typeface="+mn-cs"/>
                      </a:endParaRPr>
                    </a:p>
                  </a:txBody>
                  <a:tcPr>
                    <a:solidFill>
                      <a:srgbClr val="AA74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31619"/>
                  </a:ext>
                </a:extLst>
              </a:tr>
              <a:tr h="513243">
                <a:tc>
                  <a:txBody>
                    <a:bodyPr/>
                    <a:lstStyle/>
                    <a:p>
                      <a:r>
                        <a:rPr lang="he-IL" sz="2600" b="1" dirty="0" smtClean="0">
                          <a:effectLst/>
                          <a:ea typeface="Calibri" panose="020F0502020204030204" pitchFamily="34" charset="0"/>
                          <a:cs typeface="+mn-cs"/>
                        </a:rPr>
                        <a:t>חקירה </a:t>
                      </a:r>
                      <a:r>
                        <a:rPr lang="he-IL" sz="2600" b="1" dirty="0" err="1" smtClean="0">
                          <a:effectLst/>
                          <a:ea typeface="Calibri" panose="020F0502020204030204" pitchFamily="34" charset="0"/>
                          <a:cs typeface="+mn-cs"/>
                        </a:rPr>
                        <a:t>ותיקשור</a:t>
                      </a:r>
                      <a:r>
                        <a:rPr lang="he-IL" sz="2600" b="1" dirty="0" smtClean="0">
                          <a:effectLst/>
                          <a:ea typeface="Calibri" panose="020F0502020204030204" pitchFamily="34" charset="0"/>
                          <a:cs typeface="+mn-cs"/>
                        </a:rPr>
                        <a:t> של מורכבות של מצב מסוים.</a:t>
                      </a:r>
                      <a:endParaRPr lang="en-US" sz="2600" b="1" dirty="0" smtClean="0">
                        <a:effectLst/>
                        <a:ea typeface="Calibri" panose="020F0502020204030204" pitchFamily="34" charset="0"/>
                        <a:cs typeface="+mn-cs"/>
                      </a:endParaRPr>
                    </a:p>
                    <a:p>
                      <a:endParaRPr lang="en-US" sz="2600" dirty="0"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532557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633777" y="4337179"/>
          <a:ext cx="3542099" cy="2183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2099">
                  <a:extLst>
                    <a:ext uri="{9D8B030D-6E8A-4147-A177-3AD203B41FA5}">
                      <a16:colId xmlns:a16="http://schemas.microsoft.com/office/drawing/2014/main" val="10240899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he-IL" sz="2600" dirty="0" smtClean="0">
                          <a:cs typeface="+mn-cs"/>
                        </a:rPr>
                        <a:t>הצורך</a:t>
                      </a:r>
                      <a:r>
                        <a:rPr lang="he-IL" sz="2600" baseline="0" dirty="0" smtClean="0">
                          <a:cs typeface="+mn-cs"/>
                        </a:rPr>
                        <a:t> הארגוני</a:t>
                      </a:r>
                      <a:endParaRPr lang="en-US" sz="2600" dirty="0">
                        <a:cs typeface="+mn-cs"/>
                      </a:endParaRPr>
                    </a:p>
                  </a:txBody>
                  <a:tcPr>
                    <a:solidFill>
                      <a:srgbClr val="AA74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495628"/>
                  </a:ext>
                </a:extLst>
              </a:tr>
              <a:tr h="513243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he-IL" sz="2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לפתח ידע על </a:t>
                      </a:r>
                      <a:r>
                        <a:rPr lang="he-IL" sz="26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דינמיקת</a:t>
                      </a:r>
                      <a:r>
                        <a:rPr lang="he-IL" sz="2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 שינויים והבנת דרכים חלופיות שהמדיניות עשויה לפתח</a:t>
                      </a:r>
                      <a:endParaRPr lang="en-US" sz="2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622247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030054" y="2462496"/>
          <a:ext cx="3532472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2472">
                  <a:extLst>
                    <a:ext uri="{9D8B030D-6E8A-4147-A177-3AD203B41FA5}">
                      <a16:colId xmlns:a16="http://schemas.microsoft.com/office/drawing/2014/main" val="550180160"/>
                    </a:ext>
                  </a:extLst>
                </a:gridCol>
              </a:tblGrid>
              <a:tr h="434670">
                <a:tc>
                  <a:txBody>
                    <a:bodyPr/>
                    <a:lstStyle/>
                    <a:p>
                      <a:r>
                        <a:rPr lang="he-IL" sz="2600" dirty="0" smtClean="0">
                          <a:cs typeface="+mn-cs"/>
                        </a:rPr>
                        <a:t>רצף שיטות</a:t>
                      </a:r>
                      <a:r>
                        <a:rPr lang="he-IL" sz="2600" baseline="0" dirty="0" smtClean="0">
                          <a:cs typeface="+mn-cs"/>
                        </a:rPr>
                        <a:t> מוצע</a:t>
                      </a:r>
                      <a:endParaRPr lang="en-US" sz="2600" dirty="0">
                        <a:cs typeface="+mn-cs"/>
                      </a:endParaRPr>
                    </a:p>
                  </a:txBody>
                  <a:tcPr>
                    <a:solidFill>
                      <a:srgbClr val="AA74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035377"/>
                  </a:ext>
                </a:extLst>
              </a:tr>
              <a:tr h="513243">
                <a:tc>
                  <a:txBody>
                    <a:bodyPr/>
                    <a:lstStyle/>
                    <a:p>
                      <a:pPr marL="342900" lvl="0" indent="-342900" rtl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he-IL" sz="26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סריקת אופקים</a:t>
                      </a:r>
                      <a:endParaRPr lang="en-US" sz="2600" dirty="0" smtClean="0">
                        <a:solidFill>
                          <a:srgbClr val="C00000"/>
                        </a:solidFill>
                        <a:effectLst/>
                        <a:cs typeface="+mn-cs"/>
                      </a:endParaRPr>
                    </a:p>
                    <a:p>
                      <a:pPr marL="342900" lvl="0" indent="-342900" rtl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he-IL" sz="26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מיפוי כוחות מניעים</a:t>
                      </a:r>
                      <a:endParaRPr lang="en-US" sz="2600" dirty="0" smtClean="0">
                        <a:solidFill>
                          <a:srgbClr val="C00000"/>
                        </a:solidFill>
                        <a:effectLst/>
                        <a:cs typeface="+mn-cs"/>
                      </a:endParaRPr>
                    </a:p>
                    <a:p>
                      <a:pPr marL="342900" lvl="0" indent="-342900" rtl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he-IL" sz="26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צירי אי-וודאות</a:t>
                      </a:r>
                      <a:endParaRPr lang="en-US" sz="2600" dirty="0" smtClean="0">
                        <a:solidFill>
                          <a:srgbClr val="C00000"/>
                        </a:solidFill>
                        <a:effectLst/>
                        <a:cs typeface="+mn-cs"/>
                      </a:endParaRPr>
                    </a:p>
                    <a:p>
                      <a:pPr marL="342900" lvl="0" indent="-342900" rtl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he-IL" sz="26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בניית תרחישים</a:t>
                      </a:r>
                      <a:endParaRPr lang="en-US" sz="2600" dirty="0" smtClean="0">
                        <a:solidFill>
                          <a:srgbClr val="C00000"/>
                        </a:solidFill>
                        <a:effectLst/>
                        <a:cs typeface="+mn-cs"/>
                      </a:endParaRPr>
                    </a:p>
                    <a:p>
                      <a:pPr marL="342900" lvl="0" indent="-342900" rtl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he-IL" sz="26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ניתוח </a:t>
                      </a:r>
                      <a:r>
                        <a:rPr lang="en-US" sz="26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F-SWOT</a:t>
                      </a:r>
                      <a:endParaRPr lang="en-US" sz="2600" dirty="0" smtClean="0">
                        <a:solidFill>
                          <a:srgbClr val="C00000"/>
                        </a:solidFill>
                        <a:effectLst/>
                        <a:cs typeface="+mn-cs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he-IL" sz="26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מיפוי דרכים</a:t>
                      </a:r>
                      <a:endParaRPr lang="en-US" sz="2600" dirty="0">
                        <a:solidFill>
                          <a:srgbClr val="C00000"/>
                        </a:solidFill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56266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6754" y="3014818"/>
            <a:ext cx="3755645" cy="34845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82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459" y="147415"/>
            <a:ext cx="10050072" cy="1132745"/>
          </a:xfrm>
        </p:spPr>
        <p:txBody>
          <a:bodyPr/>
          <a:lstStyle/>
          <a:p>
            <a:r>
              <a:rPr lang="he-IL" sz="4400" dirty="0"/>
              <a:t> </a:t>
            </a:r>
            <a:r>
              <a:rPr lang="he-IL" sz="4400" dirty="0" smtClean="0"/>
              <a:t/>
            </a:r>
            <a:br>
              <a:rPr lang="he-IL" sz="4400" dirty="0" smtClean="0"/>
            </a:br>
            <a:r>
              <a:rPr lang="he-IL" sz="4400" dirty="0" smtClean="0"/>
              <a:t>  7 מסלולים - עבור צרכים ארגוניים שכיחים. </a:t>
            </a:r>
            <a:br>
              <a:rPr lang="he-IL" sz="4400" dirty="0" smtClean="0"/>
            </a:br>
            <a:r>
              <a:rPr lang="he-IL" sz="4400" dirty="0" smtClean="0"/>
              <a:t>לכל מסלול מוצעת סידרת </a:t>
            </a:r>
            <a:r>
              <a:rPr lang="he-IL" sz="4400" dirty="0"/>
              <a:t>שיטות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5101388" y="2425567"/>
          <a:ext cx="3074487" cy="1463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4487">
                  <a:extLst>
                    <a:ext uri="{9D8B030D-6E8A-4147-A177-3AD203B41FA5}">
                      <a16:colId xmlns:a16="http://schemas.microsoft.com/office/drawing/2014/main" val="1344490106"/>
                    </a:ext>
                  </a:extLst>
                </a:gridCol>
              </a:tblGrid>
              <a:tr h="550173">
                <a:tc>
                  <a:txBody>
                    <a:bodyPr/>
                    <a:lstStyle/>
                    <a:p>
                      <a:r>
                        <a:rPr lang="he-IL" sz="2600" dirty="0" smtClean="0">
                          <a:cs typeface="+mn-cs"/>
                        </a:rPr>
                        <a:t>מסלול </a:t>
                      </a:r>
                      <a:r>
                        <a:rPr lang="en-US" sz="2600" dirty="0" smtClean="0">
                          <a:cs typeface="+mn-cs"/>
                        </a:rPr>
                        <a:t>6</a:t>
                      </a:r>
                      <a:endParaRPr lang="en-US" sz="2600" dirty="0">
                        <a:cs typeface="+mn-cs"/>
                      </a:endParaRPr>
                    </a:p>
                  </a:txBody>
                  <a:tcPr>
                    <a:solidFill>
                      <a:srgbClr val="AA74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31619"/>
                  </a:ext>
                </a:extLst>
              </a:tr>
              <a:tr h="513243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  <a:buFont typeface="HelveticaNeueLT Std"/>
                        <a:buNone/>
                      </a:pPr>
                      <a:r>
                        <a:rPr lang="he-IL" sz="28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זיהוי עדיפויות בחקר עתידים</a:t>
                      </a:r>
                      <a:endParaRPr lang="en-US" sz="280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532557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101388" y="4067671"/>
          <a:ext cx="3114927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4927">
                  <a:extLst>
                    <a:ext uri="{9D8B030D-6E8A-4147-A177-3AD203B41FA5}">
                      <a16:colId xmlns:a16="http://schemas.microsoft.com/office/drawing/2014/main" val="10240899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he-IL" sz="2600" dirty="0" smtClean="0">
                          <a:cs typeface="+mn-cs"/>
                        </a:rPr>
                        <a:t>הצורך</a:t>
                      </a:r>
                      <a:r>
                        <a:rPr lang="he-IL" sz="2600" baseline="0" dirty="0" smtClean="0">
                          <a:cs typeface="+mn-cs"/>
                        </a:rPr>
                        <a:t> הארגוני</a:t>
                      </a:r>
                      <a:endParaRPr lang="en-US" sz="2600" dirty="0">
                        <a:cs typeface="+mn-cs"/>
                      </a:endParaRPr>
                    </a:p>
                  </a:txBody>
                  <a:tcPr>
                    <a:solidFill>
                      <a:srgbClr val="AA74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495628"/>
                  </a:ext>
                </a:extLst>
              </a:tr>
              <a:tr h="513243">
                <a:tc>
                  <a:txBody>
                    <a:bodyPr/>
                    <a:lstStyle/>
                    <a:p>
                      <a:r>
                        <a:rPr lang="he-IL" sz="2800" dirty="0" smtClean="0">
                          <a:effectLst/>
                          <a:ea typeface="Calibri" panose="020F0502020204030204" pitchFamily="34" charset="0"/>
                          <a:cs typeface="+mn-cs"/>
                        </a:rPr>
                        <a:t>לזהות פערי ידע לגבי מה שיהיה חשוב בעתיד</a:t>
                      </a:r>
                      <a:endParaRPr lang="en-US" sz="2800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622247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377349" y="2425568"/>
          <a:ext cx="3532472" cy="3511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2472">
                  <a:extLst>
                    <a:ext uri="{9D8B030D-6E8A-4147-A177-3AD203B41FA5}">
                      <a16:colId xmlns:a16="http://schemas.microsoft.com/office/drawing/2014/main" val="550180160"/>
                    </a:ext>
                  </a:extLst>
                </a:gridCol>
              </a:tblGrid>
              <a:tr h="4085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he-IL" sz="2600" dirty="0" smtClean="0">
                          <a:cs typeface="+mn-cs"/>
                        </a:rPr>
                        <a:t>רצף שיטות</a:t>
                      </a:r>
                      <a:r>
                        <a:rPr lang="he-IL" sz="2600" baseline="0" dirty="0" smtClean="0">
                          <a:cs typeface="+mn-cs"/>
                        </a:rPr>
                        <a:t> מוצע</a:t>
                      </a:r>
                      <a:endParaRPr lang="en-US" sz="2600" dirty="0">
                        <a:cs typeface="+mn-cs"/>
                      </a:endParaRPr>
                    </a:p>
                  </a:txBody>
                  <a:tcPr>
                    <a:solidFill>
                      <a:srgbClr val="AA74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035377"/>
                  </a:ext>
                </a:extLst>
              </a:tr>
              <a:tr h="2825538">
                <a:tc>
                  <a:txBody>
                    <a:bodyPr/>
                    <a:lstStyle/>
                    <a:p>
                      <a:pPr marL="342900" lvl="0" indent="-342900" rtl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he-IL" sz="28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סריקת אופקים</a:t>
                      </a:r>
                      <a:endParaRPr lang="en-US" sz="2800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342900" lvl="0" indent="-342900" rtl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he-IL" sz="28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ראיונות</a:t>
                      </a:r>
                      <a:endParaRPr lang="en-US" sz="2800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342900" lvl="0" indent="-342900" rtl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he-IL" sz="28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מיפוי כוחות מניעים</a:t>
                      </a:r>
                      <a:endParaRPr lang="en-US" sz="2800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he-IL" sz="28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מיפוי דרכים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56266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9010" y="2460925"/>
            <a:ext cx="3010555" cy="343097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194" y="6252561"/>
            <a:ext cx="497114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24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459" y="147415"/>
            <a:ext cx="10050072" cy="1132745"/>
          </a:xfrm>
        </p:spPr>
        <p:txBody>
          <a:bodyPr/>
          <a:lstStyle/>
          <a:p>
            <a:r>
              <a:rPr lang="he-IL" sz="4400" dirty="0"/>
              <a:t> </a:t>
            </a:r>
            <a:r>
              <a:rPr lang="he-IL" sz="4400" dirty="0" smtClean="0"/>
              <a:t/>
            </a:r>
            <a:br>
              <a:rPr lang="he-IL" sz="4400" dirty="0" smtClean="0"/>
            </a:br>
            <a:r>
              <a:rPr lang="he-IL" sz="4400" dirty="0" smtClean="0"/>
              <a:t>  7 מסלולים - עבור צרכים ארגוניים שכיחים. </a:t>
            </a:r>
            <a:br>
              <a:rPr lang="he-IL" sz="4400" dirty="0" smtClean="0"/>
            </a:br>
            <a:r>
              <a:rPr lang="he-IL" sz="4400" dirty="0" smtClean="0"/>
              <a:t>לכל מסלול מוצעת סידרת </a:t>
            </a:r>
            <a:r>
              <a:rPr lang="he-IL" sz="4400" dirty="0"/>
              <a:t>שיטות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697128" y="2425568"/>
          <a:ext cx="3690534" cy="1919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0534">
                  <a:extLst>
                    <a:ext uri="{9D8B030D-6E8A-4147-A177-3AD203B41FA5}">
                      <a16:colId xmlns:a16="http://schemas.microsoft.com/office/drawing/2014/main" val="1344490106"/>
                    </a:ext>
                  </a:extLst>
                </a:gridCol>
              </a:tblGrid>
              <a:tr h="550173">
                <a:tc>
                  <a:txBody>
                    <a:bodyPr/>
                    <a:lstStyle/>
                    <a:p>
                      <a:r>
                        <a:rPr lang="he-IL" sz="2600" dirty="0" smtClean="0">
                          <a:cs typeface="+mn-cs"/>
                        </a:rPr>
                        <a:t>מסלול </a:t>
                      </a:r>
                      <a:r>
                        <a:rPr lang="en-US" sz="2600" dirty="0" smtClean="0">
                          <a:cs typeface="+mn-cs"/>
                        </a:rPr>
                        <a:t>7</a:t>
                      </a:r>
                      <a:endParaRPr lang="en-US" sz="2600" dirty="0">
                        <a:cs typeface="+mn-cs"/>
                      </a:endParaRPr>
                    </a:p>
                  </a:txBody>
                  <a:tcPr>
                    <a:solidFill>
                      <a:srgbClr val="AA74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31619"/>
                  </a:ext>
                </a:extLst>
              </a:tr>
              <a:tr h="513243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  <a:buFont typeface="HelveticaNeueLT Std"/>
                        <a:buNone/>
                      </a:pPr>
                      <a:r>
                        <a:rPr lang="he-IL" sz="28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זיהוי </a:t>
                      </a:r>
                      <a:r>
                        <a:rPr lang="he-IL" sz="2800" b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ותיעדוף</a:t>
                      </a:r>
                      <a:r>
                        <a:rPr lang="he-IL" sz="28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 הזדמנויות ואיומים עתידיים, לצורך פעולה</a:t>
                      </a:r>
                      <a:endParaRPr lang="en-US" sz="280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532557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697128" y="4437246"/>
          <a:ext cx="3690534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0534">
                  <a:extLst>
                    <a:ext uri="{9D8B030D-6E8A-4147-A177-3AD203B41FA5}">
                      <a16:colId xmlns:a16="http://schemas.microsoft.com/office/drawing/2014/main" val="1024089959"/>
                    </a:ext>
                  </a:extLst>
                </a:gridCol>
              </a:tblGrid>
              <a:tr h="118105">
                <a:tc>
                  <a:txBody>
                    <a:bodyPr/>
                    <a:lstStyle/>
                    <a:p>
                      <a:r>
                        <a:rPr lang="he-IL" sz="2600" dirty="0" smtClean="0">
                          <a:cs typeface="+mn-cs"/>
                        </a:rPr>
                        <a:t>הצורך</a:t>
                      </a:r>
                      <a:r>
                        <a:rPr lang="he-IL" sz="2600" baseline="0" dirty="0" smtClean="0">
                          <a:cs typeface="+mn-cs"/>
                        </a:rPr>
                        <a:t> הארגוני</a:t>
                      </a:r>
                      <a:endParaRPr lang="en-US" sz="2600" dirty="0">
                        <a:cs typeface="+mn-cs"/>
                      </a:endParaRPr>
                    </a:p>
                  </a:txBody>
                  <a:tcPr>
                    <a:solidFill>
                      <a:srgbClr val="AA74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495628"/>
                  </a:ext>
                </a:extLst>
              </a:tr>
              <a:tr h="513243">
                <a:tc>
                  <a:txBody>
                    <a:bodyPr/>
                    <a:lstStyle/>
                    <a:p>
                      <a:r>
                        <a:rPr lang="he-IL" sz="2800" dirty="0" smtClean="0"/>
                        <a:t>לזהות איומים והזדמנויות בטווח הקצר, הבינוני והארוך</a:t>
                      </a:r>
                      <a:endParaRPr lang="en-US" sz="2800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622247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054873" y="2438308"/>
          <a:ext cx="3532472" cy="3511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2472">
                  <a:extLst>
                    <a:ext uri="{9D8B030D-6E8A-4147-A177-3AD203B41FA5}">
                      <a16:colId xmlns:a16="http://schemas.microsoft.com/office/drawing/2014/main" val="550180160"/>
                    </a:ext>
                  </a:extLst>
                </a:gridCol>
              </a:tblGrid>
              <a:tr h="6280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he-IL" sz="2600" dirty="0" smtClean="0">
                          <a:cs typeface="+mn-cs"/>
                        </a:rPr>
                        <a:t>רצף שיטות</a:t>
                      </a:r>
                      <a:r>
                        <a:rPr lang="he-IL" sz="2600" baseline="0" dirty="0" smtClean="0">
                          <a:cs typeface="+mn-cs"/>
                        </a:rPr>
                        <a:t> מוצע</a:t>
                      </a:r>
                      <a:endParaRPr lang="en-US" sz="2600" dirty="0">
                        <a:cs typeface="+mn-cs"/>
                      </a:endParaRPr>
                    </a:p>
                  </a:txBody>
                  <a:tcPr>
                    <a:solidFill>
                      <a:srgbClr val="AA74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035377"/>
                  </a:ext>
                </a:extLst>
              </a:tr>
              <a:tr h="2825538">
                <a:tc>
                  <a:txBody>
                    <a:bodyPr/>
                    <a:lstStyle/>
                    <a:p>
                      <a:pPr marL="342900" lvl="0" indent="-342900" rtl="1">
                        <a:buFont typeface="Wingdings" panose="05000000000000000000" pitchFamily="2" charset="2"/>
                        <a:buChar char="§"/>
                      </a:pPr>
                      <a:r>
                        <a:rPr lang="he-IL" sz="28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סריקת אופקים</a:t>
                      </a:r>
                      <a:endParaRPr lang="en-US" sz="2800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342900" lvl="0" indent="-342900" rtl="1">
                        <a:buFont typeface="Wingdings" panose="05000000000000000000" pitchFamily="2" charset="2"/>
                        <a:buChar char="§"/>
                      </a:pPr>
                      <a:r>
                        <a:rPr lang="he-IL" sz="28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השאלות</a:t>
                      </a:r>
                      <a:endParaRPr lang="en-US" sz="2800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342900" lvl="0" indent="-342900" rtl="1">
                        <a:buFont typeface="Wingdings" panose="05000000000000000000" pitchFamily="2" charset="2"/>
                        <a:buChar char="§"/>
                      </a:pPr>
                      <a:r>
                        <a:rPr lang="he-IL" sz="28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נייר ריכוז נושאים</a:t>
                      </a:r>
                      <a:endParaRPr lang="en-US" sz="2800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342900" lvl="0" indent="-342900" rtl="1">
                        <a:buFont typeface="Wingdings" panose="05000000000000000000" pitchFamily="2" charset="2"/>
                        <a:buChar char="§"/>
                      </a:pPr>
                      <a:r>
                        <a:rPr lang="he-IL" sz="28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מיפוי כוחות מניעים</a:t>
                      </a:r>
                      <a:endParaRPr lang="en-US" sz="2800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342900" lvl="0" indent="-342900" rtl="1">
                        <a:buFont typeface="Wingdings" panose="05000000000000000000" pitchFamily="2" charset="2"/>
                        <a:buChar char="§"/>
                      </a:pPr>
                      <a:r>
                        <a:rPr lang="he-IL" sz="28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ניתוח </a:t>
                      </a:r>
                      <a:r>
                        <a:rPr lang="en-US" sz="28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F-SWOT</a:t>
                      </a:r>
                      <a:endParaRPr lang="en-US" sz="2800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he-IL" sz="28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מיפוי דרכים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562663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7444" y="2906828"/>
            <a:ext cx="3428915" cy="329825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68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580" y="1405289"/>
            <a:ext cx="10315505" cy="4905023"/>
          </a:xfrm>
        </p:spPr>
        <p:txBody>
          <a:bodyPr>
            <a:normAutofit/>
          </a:bodyPr>
          <a:lstStyle/>
          <a:p>
            <a:r>
              <a:rPr lang="he-IL" sz="3800" dirty="0" smtClean="0">
                <a:latin typeface="+mn-lt"/>
                <a:ea typeface="Calibri" panose="020F0502020204030204" pitchFamily="34" charset="0"/>
                <a:cs typeface="+mn-cs"/>
              </a:rPr>
              <a:t>מודל </a:t>
            </a:r>
            <a:r>
              <a:rPr lang="he-IL" sz="3800" dirty="0">
                <a:latin typeface="+mn-lt"/>
                <a:ea typeface="Calibri" panose="020F0502020204030204" pitchFamily="34" charset="0"/>
                <a:cs typeface="+mn-cs"/>
              </a:rPr>
              <a:t>בשלות של חשיבת עתיד </a:t>
            </a:r>
            <a:r>
              <a:rPr lang="he-IL" sz="3800" dirty="0" smtClean="0">
                <a:latin typeface="+mn-lt"/>
                <a:ea typeface="Calibri" panose="020F0502020204030204" pitchFamily="34" charset="0"/>
                <a:cs typeface="+mn-cs"/>
              </a:rPr>
              <a:t>ארגונית – המשך</a:t>
            </a:r>
          </a:p>
          <a:p>
            <a:r>
              <a:rPr lang="he-IL" sz="3800" dirty="0" smtClean="0">
                <a:latin typeface="+mn-lt"/>
                <a:ea typeface="Calibri" panose="020F0502020204030204" pitchFamily="34" charset="0"/>
                <a:cs typeface="+mn-cs"/>
              </a:rPr>
              <a:t>מיון שיטות חשיבת עתיד לפי תחומי הליבה של מודל הבשלות</a:t>
            </a:r>
          </a:p>
          <a:p>
            <a:r>
              <a:rPr lang="he-IL" sz="3800" dirty="0" smtClean="0">
                <a:latin typeface="+mn-lt"/>
                <a:ea typeface="Calibri" panose="020F0502020204030204" pitchFamily="34" charset="0"/>
                <a:cs typeface="+mn-cs"/>
              </a:rPr>
              <a:t>שיטת "מבחן חוסן מדיניות" (ותרגול השיטה)</a:t>
            </a:r>
            <a:endParaRPr lang="he-IL" sz="3800" dirty="0" smtClean="0">
              <a:latin typeface="+mn-lt"/>
              <a:ea typeface="Calibri" panose="020F0502020204030204" pitchFamily="34" charset="0"/>
              <a:cs typeface="+mn-cs"/>
            </a:endParaRPr>
          </a:p>
          <a:p>
            <a:r>
              <a:rPr lang="he-IL" sz="3800" dirty="0"/>
              <a:t>תהליך "גנרי" של חשיבת עתיד</a:t>
            </a:r>
          </a:p>
          <a:p>
            <a:r>
              <a:rPr lang="he-IL" sz="3800" dirty="0"/>
              <a:t>טווחי זמן בחשיבת עתיד</a:t>
            </a:r>
          </a:p>
          <a:p>
            <a:endParaRPr lang="he-IL" sz="3800" dirty="0" smtClean="0">
              <a:latin typeface="+mn-lt"/>
              <a:ea typeface="Calibri" panose="020F0502020204030204" pitchFamily="34" charset="0"/>
              <a:cs typeface="+mn-cs"/>
            </a:endParaRPr>
          </a:p>
          <a:p>
            <a:pPr marL="0" indent="0">
              <a:buNone/>
            </a:pPr>
            <a:endParaRPr lang="en-US" sz="3800" dirty="0">
              <a:latin typeface="+mn-lt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459" y="147415"/>
            <a:ext cx="9347879" cy="920989"/>
          </a:xfrm>
        </p:spPr>
        <p:txBody>
          <a:bodyPr/>
          <a:lstStyle/>
          <a:p>
            <a:r>
              <a:rPr lang="he-IL" sz="5000" dirty="0" smtClean="0"/>
              <a:t>תכני המפגש:</a:t>
            </a:r>
            <a:endParaRPr lang="en-US" sz="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9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1958" y="385509"/>
            <a:ext cx="10050072" cy="903894"/>
          </a:xfrm>
        </p:spPr>
        <p:txBody>
          <a:bodyPr/>
          <a:lstStyle/>
          <a:p>
            <a:r>
              <a:rPr lang="he-IL" sz="4400" dirty="0" smtClean="0"/>
              <a:t>תזכורת: מסלול 3 – לקראת תרגיל חשיבה</a:t>
            </a:r>
            <a:endParaRPr lang="en-US" sz="44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643404" y="2462496"/>
          <a:ext cx="3532472" cy="1361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2472">
                  <a:extLst>
                    <a:ext uri="{9D8B030D-6E8A-4147-A177-3AD203B41FA5}">
                      <a16:colId xmlns:a16="http://schemas.microsoft.com/office/drawing/2014/main" val="1344490106"/>
                    </a:ext>
                  </a:extLst>
                </a:gridCol>
              </a:tblGrid>
              <a:tr h="513243">
                <a:tc>
                  <a:txBody>
                    <a:bodyPr/>
                    <a:lstStyle/>
                    <a:p>
                      <a:r>
                        <a:rPr lang="he-IL" sz="2600" dirty="0" smtClean="0">
                          <a:cs typeface="+mn-cs"/>
                        </a:rPr>
                        <a:t>מסלול 3</a:t>
                      </a:r>
                      <a:endParaRPr lang="en-US" sz="2600" dirty="0">
                        <a:cs typeface="+mn-cs"/>
                      </a:endParaRPr>
                    </a:p>
                  </a:txBody>
                  <a:tcPr>
                    <a:solidFill>
                      <a:srgbClr val="AA74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31619"/>
                  </a:ext>
                </a:extLst>
              </a:tr>
              <a:tr h="513243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  <a:buFont typeface="HelveticaNeueLT Std"/>
                        <a:buNone/>
                      </a:pPr>
                      <a:r>
                        <a:rPr lang="he-IL" sz="26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בדיקת אופציות </a:t>
                      </a:r>
                      <a:r>
                        <a:rPr lang="he-IL" sz="26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מדיניות עבור תחום מדיניות </a:t>
                      </a:r>
                      <a:r>
                        <a:rPr lang="he-IL" sz="26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קיים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532557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638590" y="3965272"/>
          <a:ext cx="3542099" cy="1361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2099">
                  <a:extLst>
                    <a:ext uri="{9D8B030D-6E8A-4147-A177-3AD203B41FA5}">
                      <a16:colId xmlns:a16="http://schemas.microsoft.com/office/drawing/2014/main" val="1024089959"/>
                    </a:ext>
                  </a:extLst>
                </a:gridCol>
              </a:tblGrid>
              <a:tr h="513243">
                <a:tc>
                  <a:txBody>
                    <a:bodyPr/>
                    <a:lstStyle/>
                    <a:p>
                      <a:r>
                        <a:rPr lang="he-IL" sz="2600" dirty="0" smtClean="0">
                          <a:cs typeface="+mn-cs"/>
                        </a:rPr>
                        <a:t>הצורך</a:t>
                      </a:r>
                      <a:r>
                        <a:rPr lang="he-IL" sz="2600" baseline="0" dirty="0" smtClean="0">
                          <a:cs typeface="+mn-cs"/>
                        </a:rPr>
                        <a:t> הארגוני</a:t>
                      </a:r>
                      <a:endParaRPr lang="en-US" sz="2600" dirty="0">
                        <a:cs typeface="+mn-cs"/>
                      </a:endParaRPr>
                    </a:p>
                  </a:txBody>
                  <a:tcPr>
                    <a:solidFill>
                      <a:srgbClr val="AA74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495628"/>
                  </a:ext>
                </a:extLst>
              </a:tr>
              <a:tr h="513243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he-IL" sz="2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להבטיח שהמדיניות תהיה "</a:t>
                      </a:r>
                      <a:r>
                        <a:rPr lang="he-IL" sz="2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חסינת</a:t>
                      </a:r>
                      <a:r>
                        <a:rPr lang="he-IL" sz="2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 עתיד</a:t>
                      </a:r>
                      <a:r>
                        <a:rPr lang="he-IL" sz="2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"</a:t>
                      </a:r>
                      <a:endParaRPr lang="en-US" sz="2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622247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030054" y="2462496"/>
          <a:ext cx="3532472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2472">
                  <a:extLst>
                    <a:ext uri="{9D8B030D-6E8A-4147-A177-3AD203B41FA5}">
                      <a16:colId xmlns:a16="http://schemas.microsoft.com/office/drawing/2014/main" val="550180160"/>
                    </a:ext>
                  </a:extLst>
                </a:gridCol>
              </a:tblGrid>
              <a:tr h="434670">
                <a:tc>
                  <a:txBody>
                    <a:bodyPr/>
                    <a:lstStyle/>
                    <a:p>
                      <a:r>
                        <a:rPr lang="he-IL" sz="2600" dirty="0" smtClean="0">
                          <a:cs typeface="+mn-cs"/>
                        </a:rPr>
                        <a:t>שיטה מוצעת</a:t>
                      </a:r>
                      <a:endParaRPr lang="en-US" sz="2600" dirty="0">
                        <a:cs typeface="+mn-cs"/>
                      </a:endParaRPr>
                    </a:p>
                  </a:txBody>
                  <a:tcPr>
                    <a:solidFill>
                      <a:srgbClr val="AA74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035377"/>
                  </a:ext>
                </a:extLst>
              </a:tr>
              <a:tr h="513243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6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Policy Stress-testing</a:t>
                      </a:r>
                      <a:endParaRPr lang="he-IL" sz="2600" dirty="0" smtClean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he-IL" sz="26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    מבחן חוסן</a:t>
                      </a:r>
                      <a:r>
                        <a:rPr lang="he-IL" sz="2600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 מדיניות</a:t>
                      </a:r>
                      <a:endParaRPr lang="en-US" sz="2600" dirty="0">
                        <a:solidFill>
                          <a:srgbClr val="C00000"/>
                        </a:solidFill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562663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207" y="2462496"/>
            <a:ext cx="3154678" cy="279697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 rot="21043996">
            <a:off x="756629" y="1916513"/>
            <a:ext cx="3868569" cy="21533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62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542" y="234043"/>
            <a:ext cx="10608337" cy="728484"/>
          </a:xfrm>
        </p:spPr>
        <p:txBody>
          <a:bodyPr/>
          <a:lstStyle/>
          <a:p>
            <a:r>
              <a:rPr lang="he-IL" sz="4400" dirty="0"/>
              <a:t>שיטת </a:t>
            </a:r>
            <a:r>
              <a:rPr lang="he-IL" sz="4400" dirty="0" smtClean="0"/>
              <a:t>"מבחן </a:t>
            </a:r>
            <a:r>
              <a:rPr lang="he-IL" sz="4400" dirty="0"/>
              <a:t>חוסן </a:t>
            </a:r>
            <a:r>
              <a:rPr lang="he-IL" sz="4400" dirty="0" smtClean="0"/>
              <a:t>מדיניות" - </a:t>
            </a:r>
            <a:r>
              <a:rPr lang="en-US" sz="4400" dirty="0"/>
              <a:t>Policy Stress Testing</a:t>
            </a:r>
            <a:r>
              <a:rPr lang="he-IL" sz="4400" dirty="0" smtClean="0"/>
              <a:t> </a:t>
            </a:r>
            <a:endParaRPr lang="en-US" sz="4400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02542" y="1060212"/>
            <a:ext cx="9387968" cy="728484"/>
          </a:xfrm>
          <a:prstGeom prst="rect">
            <a:avLst/>
          </a:prstGeom>
          <a:solidFill>
            <a:srgbClr val="CA0C7D">
              <a:alpha val="33000"/>
            </a:srgbClr>
          </a:solidFill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5400" kern="1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ידועה גם בשם "</a:t>
            </a:r>
            <a:r>
              <a:rPr kumimoji="0" lang="he-IL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מינהור</a:t>
            </a:r>
            <a:r>
              <a:rPr kumimoji="0" lang="he-IL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רוח" – 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Wind Tunneling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028" name="Picture 4" descr="Wind tunnel - Wikipedia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47310" y="2675943"/>
            <a:ext cx="4684261" cy="331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2016 Mercedes Benz Concept IAA | WIND TUNNEL - YouTube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18" t="-2430" r="518" b="2430"/>
          <a:stretch/>
        </p:blipFill>
        <p:spPr bwMode="auto">
          <a:xfrm>
            <a:off x="251820" y="2599211"/>
            <a:ext cx="5966100" cy="339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263" y="6350410"/>
            <a:ext cx="497114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0933" y="962527"/>
            <a:ext cx="1362944" cy="139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2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542" y="234043"/>
            <a:ext cx="9416843" cy="728484"/>
          </a:xfrm>
        </p:spPr>
        <p:txBody>
          <a:bodyPr/>
          <a:lstStyle/>
          <a:p>
            <a:r>
              <a:rPr lang="he-IL" sz="4400" dirty="0" smtClean="0"/>
              <a:t>"מבחן </a:t>
            </a:r>
            <a:r>
              <a:rPr lang="he-IL" sz="4400" dirty="0"/>
              <a:t>חוסן </a:t>
            </a:r>
            <a:r>
              <a:rPr lang="he-IL" sz="4400" dirty="0" smtClean="0"/>
              <a:t>מדיניות" - </a:t>
            </a:r>
            <a:r>
              <a:rPr lang="en-US" sz="4400" dirty="0"/>
              <a:t>Policy Stress Testing</a:t>
            </a:r>
            <a:r>
              <a:rPr lang="he-IL" sz="4400" dirty="0" smtClean="0"/>
              <a:t> </a:t>
            </a:r>
            <a:endParaRPr lang="en-US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2245143"/>
            <a:ext cx="32437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עד 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כמה המדיניות "עמידה" בתרחישים שונים ואיך היא עשויה להיות מושפעת מתרחיש כזה או אחר.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255" y="1626668"/>
            <a:ext cx="7896051" cy="498588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78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542" y="234043"/>
            <a:ext cx="9416843" cy="728484"/>
          </a:xfrm>
        </p:spPr>
        <p:txBody>
          <a:bodyPr/>
          <a:lstStyle/>
          <a:p>
            <a:r>
              <a:rPr lang="he-IL" sz="4400" dirty="0" smtClean="0"/>
              <a:t>"מבחן </a:t>
            </a:r>
            <a:r>
              <a:rPr lang="he-IL" sz="4400" dirty="0"/>
              <a:t>חוסן </a:t>
            </a:r>
            <a:r>
              <a:rPr lang="he-IL" sz="4400" dirty="0" smtClean="0"/>
              <a:t>מדיניות" - </a:t>
            </a:r>
            <a:r>
              <a:rPr lang="en-US" sz="4400" dirty="0"/>
              <a:t>Policy Stress Testing</a:t>
            </a:r>
            <a:r>
              <a:rPr lang="he-IL" sz="4400" dirty="0" smtClean="0"/>
              <a:t> </a:t>
            </a:r>
            <a:endParaRPr lang="en-US" sz="4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064041" y="2088683"/>
          <a:ext cx="7678779" cy="2966495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534274">
                  <a:extLst>
                    <a:ext uri="{9D8B030D-6E8A-4147-A177-3AD203B41FA5}">
                      <a16:colId xmlns:a16="http://schemas.microsoft.com/office/drawing/2014/main" val="2061473731"/>
                    </a:ext>
                  </a:extLst>
                </a:gridCol>
                <a:gridCol w="1771750">
                  <a:extLst>
                    <a:ext uri="{9D8B030D-6E8A-4147-A177-3AD203B41FA5}">
                      <a16:colId xmlns:a16="http://schemas.microsoft.com/office/drawing/2014/main" val="2935171610"/>
                    </a:ext>
                  </a:extLst>
                </a:gridCol>
                <a:gridCol w="1659613">
                  <a:extLst>
                    <a:ext uri="{9D8B030D-6E8A-4147-A177-3AD203B41FA5}">
                      <a16:colId xmlns:a16="http://schemas.microsoft.com/office/drawing/2014/main" val="2235638795"/>
                    </a:ext>
                  </a:extLst>
                </a:gridCol>
                <a:gridCol w="1713142">
                  <a:extLst>
                    <a:ext uri="{9D8B030D-6E8A-4147-A177-3AD203B41FA5}">
                      <a16:colId xmlns:a16="http://schemas.microsoft.com/office/drawing/2014/main" val="132951289"/>
                    </a:ext>
                  </a:extLst>
                </a:gridCol>
              </a:tblGrid>
              <a:tr h="794011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600" dirty="0">
                          <a:effectLst/>
                        </a:rPr>
                        <a:t> 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600">
                          <a:effectLst/>
                        </a:rPr>
                        <a:t>תרחיש 1</a:t>
                      </a:r>
                      <a:endParaRPr lang="en-US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600" dirty="0">
                          <a:effectLst/>
                        </a:rPr>
                        <a:t>תרחיש 2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600" dirty="0">
                          <a:effectLst/>
                        </a:rPr>
                        <a:t>תרחיש 3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783579"/>
                  </a:ext>
                </a:extLst>
              </a:tr>
              <a:tr h="728215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600" dirty="0">
                          <a:effectLst/>
                        </a:rPr>
                        <a:t>מרכיב מדיניות א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2600" b="1">
                          <a:effectLst/>
                        </a:rPr>
                        <a:t> </a:t>
                      </a:r>
                      <a:endParaRPr lang="en-US" sz="2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2600" b="1">
                          <a:effectLst/>
                        </a:rPr>
                        <a:t> </a:t>
                      </a:r>
                      <a:endParaRPr lang="en-US" sz="2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600" b="1" dirty="0">
                          <a:effectLst/>
                        </a:rPr>
                        <a:t>?</a:t>
                      </a:r>
                      <a:endParaRPr lang="en-US" sz="2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609585"/>
                  </a:ext>
                </a:extLst>
              </a:tr>
              <a:tr h="679577"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600" dirty="0">
                          <a:effectLst/>
                        </a:rPr>
                        <a:t>מרכיב מדיניות ב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2600" b="1">
                          <a:effectLst/>
                        </a:rPr>
                        <a:t> </a:t>
                      </a:r>
                      <a:endParaRPr lang="en-US" sz="2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600" b="1">
                          <a:effectLst/>
                        </a:rPr>
                        <a:t>?</a:t>
                      </a:r>
                      <a:endParaRPr lang="en-US" sz="2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600" b="1" dirty="0">
                          <a:effectLst/>
                        </a:rPr>
                        <a:t>X</a:t>
                      </a:r>
                      <a:endParaRPr lang="en-US" sz="2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793853"/>
                  </a:ext>
                </a:extLst>
              </a:tr>
              <a:tr h="764692"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600" dirty="0">
                          <a:effectLst/>
                        </a:rPr>
                        <a:t>מרכיב מדיניות ג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2600" b="1">
                          <a:effectLst/>
                        </a:rPr>
                        <a:t> </a:t>
                      </a:r>
                      <a:endParaRPr lang="en-US" sz="2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600" b="1">
                          <a:effectLst/>
                        </a:rPr>
                        <a:t>?</a:t>
                      </a:r>
                      <a:endParaRPr lang="en-US" sz="2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2600" b="1" dirty="0">
                          <a:effectLst/>
                        </a:rPr>
                        <a:t> </a:t>
                      </a:r>
                      <a:endParaRPr lang="en-US" sz="2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275436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35266" y="2088683"/>
          <a:ext cx="2945331" cy="1963553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945331">
                  <a:extLst>
                    <a:ext uri="{9D8B030D-6E8A-4147-A177-3AD203B41FA5}">
                      <a16:colId xmlns:a16="http://schemas.microsoft.com/office/drawing/2014/main" val="2467042729"/>
                    </a:ext>
                  </a:extLst>
                </a:gridCol>
              </a:tblGrid>
              <a:tr h="1963553"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2600" dirty="0" smtClean="0">
                          <a:effectLst/>
                        </a:rPr>
                        <a:t>= חסין</a:t>
                      </a:r>
                      <a:endParaRPr lang="en-US" sz="2600" dirty="0" smtClean="0">
                        <a:effectLst/>
                      </a:endParaRPr>
                    </a:p>
                    <a:p>
                      <a:pPr marL="0" marR="0" indent="42545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600" dirty="0" smtClean="0">
                          <a:effectLst/>
                        </a:rPr>
                        <a:t>? </a:t>
                      </a:r>
                      <a:r>
                        <a:rPr lang="he-IL" sz="2600" dirty="0">
                          <a:effectLst/>
                        </a:rPr>
                        <a:t>= דורש התאמה</a:t>
                      </a:r>
                      <a:endParaRPr lang="en-US" sz="2600" dirty="0">
                        <a:effectLst/>
                      </a:endParaRPr>
                    </a:p>
                    <a:p>
                      <a:pPr marL="0" marR="0" indent="42545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X</a:t>
                      </a:r>
                      <a:r>
                        <a:rPr lang="he-IL" sz="2600" dirty="0">
                          <a:effectLst/>
                        </a:rPr>
                        <a:t> = לא </a:t>
                      </a:r>
                      <a:r>
                        <a:rPr lang="he-IL" sz="2600" dirty="0" smtClean="0">
                          <a:effectLst/>
                        </a:rPr>
                        <a:t>יעבוד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167392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2542" y="6396940"/>
            <a:ext cx="497114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51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459" y="173255"/>
            <a:ext cx="10242577" cy="1174281"/>
          </a:xfrm>
        </p:spPr>
        <p:txBody>
          <a:bodyPr/>
          <a:lstStyle/>
          <a:p>
            <a:r>
              <a:rPr lang="he-IL" sz="4400" dirty="0" smtClean="0"/>
              <a:t>תרגיל חשיבה: 25 דקות + 10 דקות הצגת תוצאות</a:t>
            </a:r>
            <a:br>
              <a:rPr lang="he-IL" sz="4400" dirty="0" smtClean="0"/>
            </a:br>
            <a:r>
              <a:rPr lang="he-IL" sz="4400" dirty="0" smtClean="0"/>
              <a:t> מבחן חוסן של מדיניות "למידה היברידית"</a:t>
            </a:r>
            <a:endParaRPr lang="en-US" sz="4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461472" y="2091224"/>
          <a:ext cx="9549558" cy="4482295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020007">
                  <a:extLst>
                    <a:ext uri="{9D8B030D-6E8A-4147-A177-3AD203B41FA5}">
                      <a16:colId xmlns:a16="http://schemas.microsoft.com/office/drawing/2014/main" val="2061473731"/>
                    </a:ext>
                  </a:extLst>
                </a:gridCol>
                <a:gridCol w="2349591">
                  <a:extLst>
                    <a:ext uri="{9D8B030D-6E8A-4147-A177-3AD203B41FA5}">
                      <a16:colId xmlns:a16="http://schemas.microsoft.com/office/drawing/2014/main" val="2935171610"/>
                    </a:ext>
                  </a:extLst>
                </a:gridCol>
                <a:gridCol w="2421641">
                  <a:extLst>
                    <a:ext uri="{9D8B030D-6E8A-4147-A177-3AD203B41FA5}">
                      <a16:colId xmlns:a16="http://schemas.microsoft.com/office/drawing/2014/main" val="2235638795"/>
                    </a:ext>
                  </a:extLst>
                </a:gridCol>
                <a:gridCol w="2758319">
                  <a:extLst>
                    <a:ext uri="{9D8B030D-6E8A-4147-A177-3AD203B41FA5}">
                      <a16:colId xmlns:a16="http://schemas.microsoft.com/office/drawing/2014/main" val="132951289"/>
                    </a:ext>
                  </a:extLst>
                </a:gridCol>
              </a:tblGrid>
              <a:tr h="1958797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200" dirty="0">
                          <a:effectLst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200" dirty="0">
                          <a:effectLst/>
                        </a:rPr>
                        <a:t>תרחיש </a:t>
                      </a:r>
                      <a:r>
                        <a:rPr lang="he-IL" sz="2200" dirty="0" smtClean="0">
                          <a:effectLst/>
                        </a:rPr>
                        <a:t>1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למידה היברידית </a:t>
                      </a:r>
                      <a:r>
                        <a:rPr lang="he-IL" sz="22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בשיגרה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200" dirty="0">
                          <a:effectLst/>
                        </a:rPr>
                        <a:t>תרחיש </a:t>
                      </a:r>
                      <a:r>
                        <a:rPr lang="he-IL" sz="2200" dirty="0" smtClean="0">
                          <a:effectLst/>
                        </a:rPr>
                        <a:t>2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למידה היברידית במצב חירום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200" dirty="0">
                          <a:effectLst/>
                        </a:rPr>
                        <a:t>תרחיש </a:t>
                      </a:r>
                      <a:r>
                        <a:rPr lang="he-IL" sz="2200" dirty="0" smtClean="0">
                          <a:effectLst/>
                        </a:rPr>
                        <a:t>3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למידה היברידית בהיעדר תקשורת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783579"/>
                  </a:ext>
                </a:extLst>
              </a:tr>
              <a:tr h="845874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200" dirty="0">
                          <a:effectLst/>
                        </a:rPr>
                        <a:t>מרכיב מדיניות א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endParaRPr lang="en-US" sz="2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609585"/>
                  </a:ext>
                </a:extLst>
              </a:tr>
              <a:tr h="789378"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200" dirty="0">
                          <a:effectLst/>
                        </a:rPr>
                        <a:t>מרכיב מדיניות ב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793853"/>
                  </a:ext>
                </a:extLst>
              </a:tr>
              <a:tr h="888246"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200" dirty="0">
                          <a:effectLst/>
                        </a:rPr>
                        <a:t>מרכיב מדיניות ג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275436"/>
                  </a:ext>
                </a:extLst>
              </a:tr>
            </a:tbl>
          </a:graphicData>
        </a:graphic>
      </p:graphicFrame>
      <p:pic>
        <p:nvPicPr>
          <p:cNvPr id="6" name="Picture 2" descr="Boost your thinking skills with exercise - Harvard Heal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859" y="2091225"/>
            <a:ext cx="1810215" cy="174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10459" y="3111504"/>
          <a:ext cx="2135510" cy="170112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135510">
                  <a:extLst>
                    <a:ext uri="{9D8B030D-6E8A-4147-A177-3AD203B41FA5}">
                      <a16:colId xmlns:a16="http://schemas.microsoft.com/office/drawing/2014/main" val="2467042729"/>
                    </a:ext>
                  </a:extLst>
                </a:gridCol>
              </a:tblGrid>
              <a:tr h="1701128"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2100" dirty="0" smtClean="0">
                          <a:solidFill>
                            <a:srgbClr val="FFFF00"/>
                          </a:solidFill>
                          <a:effectLst/>
                        </a:rPr>
                        <a:t>= חסין</a:t>
                      </a:r>
                      <a:endParaRPr lang="en-US" sz="2100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marR="0" indent="42545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100" dirty="0" smtClean="0">
                          <a:solidFill>
                            <a:srgbClr val="FFFF00"/>
                          </a:solidFill>
                          <a:effectLst/>
                        </a:rPr>
                        <a:t>? </a:t>
                      </a:r>
                      <a:r>
                        <a:rPr lang="he-IL" sz="2100" dirty="0">
                          <a:solidFill>
                            <a:srgbClr val="FFFF00"/>
                          </a:solidFill>
                          <a:effectLst/>
                        </a:rPr>
                        <a:t>= דורש התאמה</a:t>
                      </a:r>
                      <a:endParaRPr lang="en-US" sz="21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marR="0" indent="42545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dirty="0">
                          <a:solidFill>
                            <a:srgbClr val="FFFF00"/>
                          </a:solidFill>
                          <a:effectLst/>
                        </a:rPr>
                        <a:t>X</a:t>
                      </a:r>
                      <a:r>
                        <a:rPr lang="he-IL" sz="2100" dirty="0">
                          <a:solidFill>
                            <a:srgbClr val="FFFF00"/>
                          </a:solidFill>
                          <a:effectLst/>
                        </a:rPr>
                        <a:t> = לא </a:t>
                      </a:r>
                      <a:r>
                        <a:rPr lang="he-IL" sz="2100" dirty="0" smtClean="0">
                          <a:solidFill>
                            <a:srgbClr val="FFFF00"/>
                          </a:solidFill>
                          <a:effectLst/>
                        </a:rPr>
                        <a:t>יעבוד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167392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58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207" y="182193"/>
            <a:ext cx="10242577" cy="664142"/>
          </a:xfrm>
        </p:spPr>
        <p:txBody>
          <a:bodyPr/>
          <a:lstStyle/>
          <a:p>
            <a:r>
              <a:rPr lang="he-IL" sz="3400" dirty="0" smtClean="0"/>
              <a:t>תרגיל חשיבה: מבחן חוסן מדיניות "למידה היברידית"</a:t>
            </a:r>
            <a:endParaRPr lang="en-US" sz="3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14207" y="971118"/>
          <a:ext cx="11728385" cy="3148935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820047">
                  <a:extLst>
                    <a:ext uri="{9D8B030D-6E8A-4147-A177-3AD203B41FA5}">
                      <a16:colId xmlns:a16="http://schemas.microsoft.com/office/drawing/2014/main" val="2061473731"/>
                    </a:ext>
                  </a:extLst>
                </a:gridCol>
                <a:gridCol w="2881776">
                  <a:extLst>
                    <a:ext uri="{9D8B030D-6E8A-4147-A177-3AD203B41FA5}">
                      <a16:colId xmlns:a16="http://schemas.microsoft.com/office/drawing/2014/main" val="2935171610"/>
                    </a:ext>
                  </a:extLst>
                </a:gridCol>
                <a:gridCol w="3348415">
                  <a:extLst>
                    <a:ext uri="{9D8B030D-6E8A-4147-A177-3AD203B41FA5}">
                      <a16:colId xmlns:a16="http://schemas.microsoft.com/office/drawing/2014/main" val="2235638795"/>
                    </a:ext>
                  </a:extLst>
                </a:gridCol>
                <a:gridCol w="3678147">
                  <a:extLst>
                    <a:ext uri="{9D8B030D-6E8A-4147-A177-3AD203B41FA5}">
                      <a16:colId xmlns:a16="http://schemas.microsoft.com/office/drawing/2014/main" val="132951289"/>
                    </a:ext>
                  </a:extLst>
                </a:gridCol>
              </a:tblGrid>
              <a:tr h="1157711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תרחיש </a:t>
                      </a:r>
                      <a:r>
                        <a:rPr lang="he-IL" sz="2000" dirty="0" smtClean="0">
                          <a:effectLst/>
                        </a:rPr>
                        <a:t>1: שיגרה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ניתן ללמוד פיזית בביה"ס ללא מגבלות. יש תקשורת מקוונת</a:t>
                      </a:r>
                      <a:r>
                        <a:rPr lang="he-IL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תרחיש </a:t>
                      </a:r>
                      <a:r>
                        <a:rPr lang="he-IL" sz="2000" dirty="0" smtClean="0">
                          <a:effectLst/>
                        </a:rPr>
                        <a:t>2: </a:t>
                      </a:r>
                      <a:r>
                        <a:rPr lang="he-IL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מצב חירום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ניתן ללמוד פיזית בבי"ס באופן מוגבל או בכלל לא. יש תקשורת מקוונת.</a:t>
                      </a:r>
                      <a:endParaRPr lang="en-US" sz="1800" b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תרחיש </a:t>
                      </a:r>
                      <a:r>
                        <a:rPr lang="he-IL" sz="2000" dirty="0" smtClean="0">
                          <a:effectLst/>
                        </a:rPr>
                        <a:t>3: </a:t>
                      </a:r>
                      <a:r>
                        <a:rPr lang="he-IL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מצב ניתוק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לא ניתן ללמוד פיזית בבי"ס. אין תקשורת מקוונת (מצב חירום + מתקפת סייבר) </a:t>
                      </a:r>
                      <a:endParaRPr lang="he-IL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he-IL" sz="2000" dirty="0" smtClean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783579"/>
                  </a:ext>
                </a:extLst>
              </a:tr>
              <a:tr h="563211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מרכיב מדיניות </a:t>
                      </a:r>
                      <a:r>
                        <a:rPr lang="he-IL" sz="1800" dirty="0" smtClean="0">
                          <a:effectLst/>
                        </a:rPr>
                        <a:t>א'</a:t>
                      </a: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e-I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609585"/>
                  </a:ext>
                </a:extLst>
              </a:tr>
              <a:tr h="523985"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מרכיב מדיניות </a:t>
                      </a:r>
                      <a:r>
                        <a:rPr lang="he-IL" sz="1800" dirty="0" smtClean="0">
                          <a:effectLst/>
                        </a:rPr>
                        <a:t>ב'</a:t>
                      </a:r>
                    </a:p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793853"/>
                  </a:ext>
                </a:extLst>
              </a:tr>
              <a:tr h="634081"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מרכיב מדיניות </a:t>
                      </a:r>
                      <a:r>
                        <a:rPr lang="he-IL" sz="1800" dirty="0" smtClean="0">
                          <a:effectLst/>
                        </a:rPr>
                        <a:t>ג'</a:t>
                      </a:r>
                    </a:p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e-I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275436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38099" y="6492875"/>
            <a:ext cx="497114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2013" y="4144070"/>
            <a:ext cx="11001676" cy="2618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שאלות מנחות: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3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מול כל תרחיש: אילו </a:t>
            </a:r>
            <a:r>
              <a:rPr kumimoji="0" lang="he-IL" sz="2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מרכיבי מדיניות יהיו </a:t>
            </a:r>
            <a:r>
              <a:rPr kumimoji="0" lang="he-IL" sz="23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חסינים? אילו ידרשו התאמה? אילו לא יעבדו? 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3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אילו </a:t>
            </a:r>
            <a:r>
              <a:rPr kumimoji="0" lang="he-IL" sz="2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מרכיבי מדיניות חסינים </a:t>
            </a:r>
            <a:r>
              <a:rPr kumimoji="0" lang="he-IL" sz="23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יותר? (יעבדו </a:t>
            </a:r>
            <a:r>
              <a:rPr kumimoji="0" lang="he-IL" sz="2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היטב לפחות בחלק מהתרחישים</a:t>
            </a:r>
            <a:r>
              <a:rPr kumimoji="0" lang="he-IL" sz="23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) </a:t>
            </a:r>
            <a:endParaRPr kumimoji="0" lang="en-US" sz="23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אילו מרכיבי מדיניות ניתן </a:t>
            </a:r>
            <a:r>
              <a:rPr kumimoji="0" lang="he-IL" sz="23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לשפר </a:t>
            </a:r>
            <a:r>
              <a:rPr kumimoji="0" lang="he-IL" sz="2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כך שיהיו יותר חסינים, וכיצד?</a:t>
            </a:r>
            <a:endParaRPr kumimoji="0" lang="en-US" sz="23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3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כיצד </a:t>
            </a:r>
            <a:r>
              <a:rPr kumimoji="0" lang="he-IL" sz="2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ניתן להתאים את מרכיבי המדיניות כדי לתת מענה לתרחיש </a:t>
            </a:r>
            <a:r>
              <a:rPr kumimoji="0" lang="he-IL" sz="23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הניתוק?</a:t>
            </a:r>
            <a:endParaRPr kumimoji="0" lang="en-US" sz="23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63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459" y="173256"/>
            <a:ext cx="10242577" cy="664142"/>
          </a:xfrm>
        </p:spPr>
        <p:txBody>
          <a:bodyPr/>
          <a:lstStyle/>
          <a:p>
            <a:r>
              <a:rPr lang="he-IL" sz="3800" dirty="0" smtClean="0"/>
              <a:t>תרגיל חשיבה: מבחן חוסן מדיניות "למידה היברידית"</a:t>
            </a:r>
            <a:endParaRPr lang="en-US" sz="3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86624" y="1318662"/>
          <a:ext cx="11858326" cy="5042541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508378">
                  <a:extLst>
                    <a:ext uri="{9D8B030D-6E8A-4147-A177-3AD203B41FA5}">
                      <a16:colId xmlns:a16="http://schemas.microsoft.com/office/drawing/2014/main" val="2061473731"/>
                    </a:ext>
                  </a:extLst>
                </a:gridCol>
                <a:gridCol w="2917645">
                  <a:extLst>
                    <a:ext uri="{9D8B030D-6E8A-4147-A177-3AD203B41FA5}">
                      <a16:colId xmlns:a16="http://schemas.microsoft.com/office/drawing/2014/main" val="2935171610"/>
                    </a:ext>
                  </a:extLst>
                </a:gridCol>
                <a:gridCol w="3130834">
                  <a:extLst>
                    <a:ext uri="{9D8B030D-6E8A-4147-A177-3AD203B41FA5}">
                      <a16:colId xmlns:a16="http://schemas.microsoft.com/office/drawing/2014/main" val="2235638795"/>
                    </a:ext>
                  </a:extLst>
                </a:gridCol>
                <a:gridCol w="3301469">
                  <a:extLst>
                    <a:ext uri="{9D8B030D-6E8A-4147-A177-3AD203B41FA5}">
                      <a16:colId xmlns:a16="http://schemas.microsoft.com/office/drawing/2014/main" val="132951289"/>
                    </a:ext>
                  </a:extLst>
                </a:gridCol>
              </a:tblGrid>
              <a:tr h="1232033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תרחיש </a:t>
                      </a:r>
                      <a:r>
                        <a:rPr lang="he-IL" sz="2000" dirty="0" smtClean="0">
                          <a:effectLst/>
                        </a:rPr>
                        <a:t>1: שיגרה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ניתן ללמוד פיזית בביה"ס ללא מגבלות.  יש תקשורת מקוונת</a:t>
                      </a:r>
                      <a:r>
                        <a:rPr lang="he-IL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תרחיש </a:t>
                      </a:r>
                      <a:r>
                        <a:rPr lang="he-IL" sz="2000" dirty="0" smtClean="0">
                          <a:effectLst/>
                        </a:rPr>
                        <a:t>2: </a:t>
                      </a:r>
                      <a:r>
                        <a:rPr lang="he-IL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מצב חירום </a:t>
                      </a:r>
                      <a:endParaRPr lang="he-IL" sz="2000" dirty="0" smtClean="0">
                        <a:effectLst/>
                      </a:endParaRPr>
                    </a:p>
                    <a:p>
                      <a:pPr lvl="0" rtl="1"/>
                      <a:r>
                        <a:rPr lang="he-IL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ניתן ללמוד פיזית בבי"ס באופן מוגבל או בכלל לא. יש תקשורת מקוונת.</a:t>
                      </a:r>
                      <a:endParaRPr lang="en-US" sz="18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תרחיש </a:t>
                      </a:r>
                      <a:r>
                        <a:rPr lang="he-IL" sz="2000" dirty="0" smtClean="0">
                          <a:effectLst/>
                        </a:rPr>
                        <a:t>3: </a:t>
                      </a:r>
                      <a:r>
                        <a:rPr lang="he-IL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מצב ניתוק </a:t>
                      </a:r>
                      <a:endParaRPr lang="he-IL" sz="2000" dirty="0" smtClean="0">
                        <a:effectLst/>
                      </a:endParaRPr>
                    </a:p>
                    <a:p>
                      <a:pPr lvl="0" rtl="1"/>
                      <a:r>
                        <a:rPr lang="he-IL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לא ניתן ללמוד פיזית בבי"ס. אין תקשורת מקוונת (מצב חירום + מתקפת סייבר) </a:t>
                      </a:r>
                      <a:endParaRPr lang="en-US" sz="18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783579"/>
                  </a:ext>
                </a:extLst>
              </a:tr>
              <a:tr h="1086122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מרכיב מדיניות </a:t>
                      </a:r>
                      <a:r>
                        <a:rPr lang="he-IL" sz="2000" dirty="0" smtClean="0">
                          <a:effectLst/>
                        </a:rPr>
                        <a:t>א':</a:t>
                      </a: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תמיכה בלמידה בכל מקום ובכל זמן</a:t>
                      </a:r>
                      <a:endParaRPr lang="he-IL" sz="2000" b="0" dirty="0" smtClean="0">
                        <a:effectLst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e-IL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609585"/>
                  </a:ext>
                </a:extLst>
              </a:tr>
              <a:tr h="1013580"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מרכיב מדיניות </a:t>
                      </a:r>
                      <a:r>
                        <a:rPr lang="he-IL" sz="2000" dirty="0" smtClean="0">
                          <a:effectLst/>
                        </a:rPr>
                        <a:t>ב':</a:t>
                      </a:r>
                    </a:p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תמיכה בלמידה סינכרונית </a:t>
                      </a:r>
                      <a:r>
                        <a:rPr lang="he-IL" sz="1800" b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וא</a:t>
                      </a:r>
                      <a:r>
                        <a:rPr lang="he-IL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-סינכרונית</a:t>
                      </a:r>
                      <a:endParaRPr lang="he-IL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793853"/>
                  </a:ext>
                </a:extLst>
              </a:tr>
              <a:tr h="1140529"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מרכיב מדיניות </a:t>
                      </a:r>
                      <a:r>
                        <a:rPr lang="he-IL" sz="2000" dirty="0" smtClean="0">
                          <a:effectLst/>
                        </a:rPr>
                        <a:t>ג':</a:t>
                      </a:r>
                    </a:p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תמיכה בלמידה מקוונת ולא מקוונת </a:t>
                      </a:r>
                      <a:endParaRPr lang="he-IL" sz="2000" b="0" dirty="0" smtClean="0">
                        <a:effectLst/>
                      </a:endParaRPr>
                    </a:p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e-IL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275436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9442383" y="1289785"/>
          <a:ext cx="2502567" cy="1251284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502567">
                  <a:extLst>
                    <a:ext uri="{9D8B030D-6E8A-4147-A177-3AD203B41FA5}">
                      <a16:colId xmlns:a16="http://schemas.microsoft.com/office/drawing/2014/main" val="2467042729"/>
                    </a:ext>
                  </a:extLst>
                </a:gridCol>
              </a:tblGrid>
              <a:tr h="1251284"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800" dirty="0" smtClean="0">
                          <a:solidFill>
                            <a:srgbClr val="FFFF00"/>
                          </a:solidFill>
                          <a:effectLst/>
                        </a:rPr>
                        <a:t>= חסין</a:t>
                      </a:r>
                    </a:p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he-IL" sz="1800" dirty="0" smtClean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he-IL" sz="1800" dirty="0">
                          <a:solidFill>
                            <a:srgbClr val="FFFF00"/>
                          </a:solidFill>
                          <a:effectLst/>
                        </a:rPr>
                        <a:t>דורש </a:t>
                      </a:r>
                      <a:r>
                        <a:rPr lang="he-IL" sz="1800" dirty="0" smtClean="0">
                          <a:solidFill>
                            <a:srgbClr val="FFFF00"/>
                          </a:solidFill>
                          <a:effectLst/>
                        </a:rPr>
                        <a:t>התאמה</a:t>
                      </a:r>
                      <a:r>
                        <a:rPr lang="he-IL" sz="1800" baseline="0" dirty="0" smtClean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he-IL" sz="1800" dirty="0" smtClean="0">
                          <a:solidFill>
                            <a:srgbClr val="FFFF00"/>
                          </a:solidFill>
                          <a:effectLst/>
                        </a:rPr>
                        <a:t>(לפרט)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marR="0" indent="42545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FFFF00"/>
                          </a:solidFill>
                          <a:effectLst/>
                        </a:rPr>
                        <a:t>X</a:t>
                      </a:r>
                      <a:r>
                        <a:rPr lang="he-IL" sz="1800" dirty="0">
                          <a:solidFill>
                            <a:srgbClr val="FFFF00"/>
                          </a:solidFill>
                          <a:effectLst/>
                        </a:rPr>
                        <a:t> = לא </a:t>
                      </a:r>
                      <a:r>
                        <a:rPr lang="he-IL" sz="1800" dirty="0" smtClean="0">
                          <a:solidFill>
                            <a:srgbClr val="FFFF00"/>
                          </a:solidFill>
                          <a:effectLst/>
                        </a:rPr>
                        <a:t>יעבוד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167392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38099" y="6492875"/>
            <a:ext cx="497114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16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459" y="173256"/>
            <a:ext cx="10242577" cy="404260"/>
          </a:xfrm>
        </p:spPr>
        <p:txBody>
          <a:bodyPr/>
          <a:lstStyle/>
          <a:p>
            <a:r>
              <a:rPr lang="he-IL" sz="3800" dirty="0" smtClean="0"/>
              <a:t>תרגיל חשיבה: מבחן חוסן מדיניות "למידה היברידית"</a:t>
            </a:r>
            <a:endParaRPr lang="en-US" sz="3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86624" y="1318662"/>
          <a:ext cx="11858326" cy="4877615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508378">
                  <a:extLst>
                    <a:ext uri="{9D8B030D-6E8A-4147-A177-3AD203B41FA5}">
                      <a16:colId xmlns:a16="http://schemas.microsoft.com/office/drawing/2014/main" val="2061473731"/>
                    </a:ext>
                  </a:extLst>
                </a:gridCol>
                <a:gridCol w="2917645">
                  <a:extLst>
                    <a:ext uri="{9D8B030D-6E8A-4147-A177-3AD203B41FA5}">
                      <a16:colId xmlns:a16="http://schemas.microsoft.com/office/drawing/2014/main" val="2935171610"/>
                    </a:ext>
                  </a:extLst>
                </a:gridCol>
                <a:gridCol w="3130834">
                  <a:extLst>
                    <a:ext uri="{9D8B030D-6E8A-4147-A177-3AD203B41FA5}">
                      <a16:colId xmlns:a16="http://schemas.microsoft.com/office/drawing/2014/main" val="2235638795"/>
                    </a:ext>
                  </a:extLst>
                </a:gridCol>
                <a:gridCol w="3301469">
                  <a:extLst>
                    <a:ext uri="{9D8B030D-6E8A-4147-A177-3AD203B41FA5}">
                      <a16:colId xmlns:a16="http://schemas.microsoft.com/office/drawing/2014/main" val="132951289"/>
                    </a:ext>
                  </a:extLst>
                </a:gridCol>
              </a:tblGrid>
              <a:tr h="1232033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תרחיש </a:t>
                      </a:r>
                      <a:r>
                        <a:rPr lang="he-IL" sz="2000" dirty="0" smtClean="0">
                          <a:effectLst/>
                        </a:rPr>
                        <a:t>1: שיגרה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ניתן ללמוד פיזית בביה"ס ללא מגבלות.  יש תקשורת מקוונת</a:t>
                      </a:r>
                      <a:r>
                        <a:rPr lang="he-IL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תרחיש </a:t>
                      </a:r>
                      <a:r>
                        <a:rPr lang="he-IL" sz="2000" dirty="0" smtClean="0">
                          <a:effectLst/>
                        </a:rPr>
                        <a:t>2: </a:t>
                      </a:r>
                      <a:r>
                        <a:rPr lang="he-IL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מצב חירום </a:t>
                      </a:r>
                      <a:endParaRPr lang="he-IL" sz="2000" dirty="0" smtClean="0">
                        <a:effectLst/>
                      </a:endParaRPr>
                    </a:p>
                    <a:p>
                      <a:pPr lvl="0" rtl="1"/>
                      <a:r>
                        <a:rPr lang="he-IL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ניתן ללמוד פיזית בבי"ס באופן מוגבל או בכלל לא. יש תקשורת מקוונת.</a:t>
                      </a:r>
                      <a:endParaRPr lang="en-US" sz="18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תרחיש </a:t>
                      </a:r>
                      <a:r>
                        <a:rPr lang="he-IL" sz="2000" dirty="0" smtClean="0">
                          <a:effectLst/>
                        </a:rPr>
                        <a:t>3: </a:t>
                      </a:r>
                      <a:r>
                        <a:rPr lang="he-IL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מצב ניתוק </a:t>
                      </a:r>
                      <a:endParaRPr lang="he-IL" sz="2000" dirty="0" smtClean="0">
                        <a:effectLst/>
                      </a:endParaRPr>
                    </a:p>
                    <a:p>
                      <a:pPr lvl="0" rtl="1"/>
                      <a:r>
                        <a:rPr lang="he-IL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לא ניתן ללמוד פיזית בבי"ס. אין תקשורת מקוונת (מצב חירום + מתקפת סייבר) </a:t>
                      </a:r>
                      <a:endParaRPr lang="en-US" sz="18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783579"/>
                  </a:ext>
                </a:extLst>
              </a:tr>
              <a:tr h="1086122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מרכיב מדיניות </a:t>
                      </a:r>
                      <a:r>
                        <a:rPr lang="he-IL" sz="2000" dirty="0" smtClean="0">
                          <a:effectLst/>
                        </a:rPr>
                        <a:t>ד':</a:t>
                      </a: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תמיכה בלמידה מותאמת אישית</a:t>
                      </a:r>
                      <a:endParaRPr lang="he-IL" sz="20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609585"/>
                  </a:ext>
                </a:extLst>
              </a:tr>
              <a:tr h="1320194"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מרכיב מדיניות </a:t>
                      </a:r>
                      <a:r>
                        <a:rPr lang="he-IL" sz="2000" dirty="0" smtClean="0">
                          <a:effectLst/>
                        </a:rPr>
                        <a:t>ה':</a:t>
                      </a:r>
                    </a:p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שמירה על שלום הלומדים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793853"/>
                  </a:ext>
                </a:extLst>
              </a:tr>
              <a:tr h="1140529"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מרכיב מדיניות </a:t>
                      </a:r>
                      <a:r>
                        <a:rPr lang="he-IL" sz="2000" dirty="0" smtClean="0">
                          <a:effectLst/>
                        </a:rPr>
                        <a:t>ו':</a:t>
                      </a:r>
                    </a:p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הוגנות מול מגוון אוכלוסיות הלומדים </a:t>
                      </a:r>
                      <a:endParaRPr lang="he-IL" sz="20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e-IL" sz="20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275436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9452008" y="1289785"/>
          <a:ext cx="2492942" cy="1251284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492942">
                  <a:extLst>
                    <a:ext uri="{9D8B030D-6E8A-4147-A177-3AD203B41FA5}">
                      <a16:colId xmlns:a16="http://schemas.microsoft.com/office/drawing/2014/main" val="2467042729"/>
                    </a:ext>
                  </a:extLst>
                </a:gridCol>
              </a:tblGrid>
              <a:tr h="1251284"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800" dirty="0" smtClean="0">
                          <a:solidFill>
                            <a:srgbClr val="FFFF00"/>
                          </a:solidFill>
                          <a:effectLst/>
                        </a:rPr>
                        <a:t>= חסין</a:t>
                      </a:r>
                    </a:p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he-IL" sz="1800" dirty="0" smtClean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he-IL" sz="1800" dirty="0">
                          <a:solidFill>
                            <a:srgbClr val="FFFF00"/>
                          </a:solidFill>
                          <a:effectLst/>
                        </a:rPr>
                        <a:t>דורש </a:t>
                      </a:r>
                      <a:r>
                        <a:rPr lang="he-IL" sz="1800" dirty="0" smtClean="0">
                          <a:solidFill>
                            <a:srgbClr val="FFFF00"/>
                          </a:solidFill>
                          <a:effectLst/>
                        </a:rPr>
                        <a:t>התאמה</a:t>
                      </a:r>
                      <a:r>
                        <a:rPr lang="he-IL" sz="1800" baseline="0" dirty="0" smtClean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he-IL" sz="1800" dirty="0" smtClean="0">
                          <a:solidFill>
                            <a:srgbClr val="FFFF00"/>
                          </a:solidFill>
                          <a:effectLst/>
                        </a:rPr>
                        <a:t>(לפרט)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marR="0" indent="42545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FFFF00"/>
                          </a:solidFill>
                          <a:effectLst/>
                        </a:rPr>
                        <a:t>X</a:t>
                      </a:r>
                      <a:r>
                        <a:rPr lang="he-IL" sz="1800" dirty="0">
                          <a:solidFill>
                            <a:srgbClr val="FFFF00"/>
                          </a:solidFill>
                          <a:effectLst/>
                        </a:rPr>
                        <a:t> = לא </a:t>
                      </a:r>
                      <a:r>
                        <a:rPr lang="he-IL" sz="1800" dirty="0" smtClean="0">
                          <a:solidFill>
                            <a:srgbClr val="FFFF00"/>
                          </a:solidFill>
                          <a:effectLst/>
                        </a:rPr>
                        <a:t>יעבוד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167392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0" y="6424561"/>
            <a:ext cx="497114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22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459" y="147415"/>
            <a:ext cx="9347879" cy="1065368"/>
          </a:xfrm>
        </p:spPr>
        <p:txBody>
          <a:bodyPr/>
          <a:lstStyle/>
          <a:p>
            <a:r>
              <a:rPr lang="he-IL" sz="4800" dirty="0" smtClean="0"/>
              <a:t>תהליך "גנרי" של חשיבת עתיד</a:t>
            </a:r>
            <a:r>
              <a:rPr lang="he-IL" sz="4800" b="1" dirty="0" smtClean="0"/>
              <a:t/>
            </a:r>
            <a:br>
              <a:rPr lang="he-IL" sz="4800" b="1" dirty="0" smtClean="0"/>
            </a:br>
            <a:r>
              <a:rPr lang="en-US" sz="3600" dirty="0"/>
              <a:t>Generic Foresight Process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93"/>
          <a:stretch/>
        </p:blipFill>
        <p:spPr bwMode="auto">
          <a:xfrm>
            <a:off x="707248" y="1332890"/>
            <a:ext cx="4793382" cy="54190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5" name="TextBox 4"/>
          <p:cNvSpPr txBox="1"/>
          <p:nvPr/>
        </p:nvSpPr>
        <p:spPr>
          <a:xfrm>
            <a:off x="5812266" y="2630626"/>
            <a:ext cx="5476775" cy="31085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התהליך אינו בהכרח לינארי 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(</a:t>
            </a: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סידרת פעולות עוקבות). בדרך 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כלל יש בין השלבים היזון חוזר </a:t>
            </a:r>
            <a:r>
              <a:rPr kumimoji="0" lang="he-I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ואיטרציות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 </a:t>
            </a:r>
            <a:endParaRPr kumimoji="0" lang="he-IL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השיטות בכל 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שלב </a:t>
            </a: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אינן 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"חקוקות בסלע", ויכולות להיבחר </a:t>
            </a: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בהתאם לצרכי/מאפייני הארגון.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46850" y="1844702"/>
            <a:ext cx="998139" cy="4683321"/>
            <a:chOff x="146850" y="1844702"/>
            <a:chExt cx="998139" cy="4683321"/>
          </a:xfrm>
        </p:grpSpPr>
        <p:sp>
          <p:nvSpPr>
            <p:cNvPr id="7" name="Bent Arrow 6"/>
            <p:cNvSpPr/>
            <p:nvPr/>
          </p:nvSpPr>
          <p:spPr>
            <a:xfrm>
              <a:off x="238540" y="1844702"/>
              <a:ext cx="906448" cy="2226365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Bent Arrow 7"/>
            <p:cNvSpPr/>
            <p:nvPr/>
          </p:nvSpPr>
          <p:spPr>
            <a:xfrm rot="16200000">
              <a:off x="-643748" y="4739286"/>
              <a:ext cx="2579335" cy="998139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32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459" y="147415"/>
            <a:ext cx="9347879" cy="1172868"/>
          </a:xfrm>
        </p:spPr>
        <p:txBody>
          <a:bodyPr/>
          <a:lstStyle/>
          <a:p>
            <a:r>
              <a:rPr lang="he-IL" sz="4800" dirty="0" smtClean="0"/>
              <a:t>תהליך "גנרי" של חשיבת עתיד</a:t>
            </a:r>
            <a:r>
              <a:rPr lang="he-IL" sz="4800" b="1" dirty="0" smtClean="0"/>
              <a:t/>
            </a:r>
            <a:br>
              <a:rPr lang="he-IL" sz="4800" b="1" dirty="0" smtClean="0"/>
            </a:br>
            <a:r>
              <a:rPr lang="en-US" sz="3600" dirty="0"/>
              <a:t>Generic Foresight Process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93"/>
          <a:stretch/>
        </p:blipFill>
        <p:spPr bwMode="auto">
          <a:xfrm>
            <a:off x="210459" y="1838425"/>
            <a:ext cx="3649272" cy="45623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2" name="Rectangle 1"/>
          <p:cNvSpPr/>
          <p:nvPr/>
        </p:nvSpPr>
        <p:spPr>
          <a:xfrm>
            <a:off x="4523874" y="1320283"/>
            <a:ext cx="637192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500" b="1" i="0" u="none" strike="noStrike" kern="1200" cap="none" spc="0" normalizeH="0" baseline="0" noProof="0" dirty="0">
                <a:ln>
                  <a:noFill/>
                </a:ln>
                <a:solidFill>
                  <a:srgbClr val="344152"/>
                </a:solidFill>
                <a:effectLst/>
                <a:uLnTx/>
                <a:uFillTx/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תשומות (קלט):</a:t>
            </a: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srgbClr val="344152"/>
                </a:solidFill>
                <a:effectLst/>
                <a:uLnTx/>
                <a:uFillTx/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34415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srgbClr val="344152"/>
                </a:solidFill>
                <a:effectLst/>
                <a:uLnTx/>
                <a:uFillTx/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סריקת הסביבה החיצונית כדי </a:t>
            </a: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44152"/>
                </a:solidFill>
                <a:effectLst/>
                <a:uLnTx/>
                <a:uFillTx/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לספק "</a:t>
            </a: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srgbClr val="344152"/>
                </a:solidFill>
                <a:effectLst/>
                <a:uLnTx/>
                <a:uFillTx/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מודיעין" על מה שעשוי </a:t>
            </a: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44152"/>
                </a:solidFill>
                <a:effectLst/>
                <a:uLnTx/>
                <a:uFillTx/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להתרחש בה. </a:t>
            </a:r>
          </a:p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500" b="0" i="0" u="none" strike="noStrike" kern="1200" cap="none" spc="0" normalizeH="0" baseline="0" noProof="0" dirty="0" smtClean="0">
              <a:ln>
                <a:noFill/>
              </a:ln>
              <a:solidFill>
                <a:srgbClr val="344152"/>
              </a:solidFill>
              <a:effectLst/>
              <a:uLnTx/>
              <a:uFillTx/>
              <a:latin typeface="David" panose="020E0502060401010101" pitchFamily="34" charset="-79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500" b="1" i="0" u="none" strike="noStrike" kern="1200" cap="none" spc="0" normalizeH="0" baseline="0" noProof="0" dirty="0">
                <a:ln>
                  <a:noFill/>
                </a:ln>
                <a:solidFill>
                  <a:srgbClr val="344152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ניתוח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3441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3441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44152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ניתוח  </a:t>
            </a: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srgbClr val="344152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של ממצאי </a:t>
            </a: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44152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הסריקה. </a:t>
            </a: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3441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44152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בחינת השינויים לצורך זיהוי ראשוני של השלכות  פוטנציאליות. </a:t>
            </a: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3441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500" b="1" i="0" u="none" strike="noStrike" kern="1200" cap="none" spc="0" normalizeH="0" baseline="0" noProof="0" dirty="0">
                <a:ln>
                  <a:noFill/>
                </a:ln>
                <a:solidFill>
                  <a:srgbClr val="344152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 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3441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500" b="1" i="0" u="none" strike="noStrike" kern="1200" cap="none" spc="0" normalizeH="0" baseline="0" noProof="0" dirty="0">
                <a:ln>
                  <a:noFill/>
                </a:ln>
                <a:solidFill>
                  <a:srgbClr val="344152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פרשנות:</a:t>
            </a: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srgbClr val="344152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44152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העמקה כדי </a:t>
            </a: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srgbClr val="344152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להפיק תובנות </a:t>
            </a: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44152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חדשות,  לזהות </a:t>
            </a: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srgbClr val="344152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הנחות והשקפות לגבי העתיד, המעצבות את תפישת העתיד של הארגון. 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3441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02927"/>
            <a:ext cx="497114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46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459" y="147416"/>
            <a:ext cx="9347879" cy="959490"/>
          </a:xfrm>
        </p:spPr>
        <p:txBody>
          <a:bodyPr/>
          <a:lstStyle/>
          <a:p>
            <a:r>
              <a:rPr lang="he-IL" sz="4800" dirty="0"/>
              <a:t>תוכנית לשיפור רמות </a:t>
            </a:r>
            <a:r>
              <a:rPr lang="he-IL" sz="4800" dirty="0" smtClean="0"/>
              <a:t>בשלות (דוגמה)</a:t>
            </a:r>
            <a:endParaRPr lang="en-US" sz="48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8" y="1482291"/>
            <a:ext cx="7623208" cy="507251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36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459" y="147414"/>
            <a:ext cx="9347879" cy="1096963"/>
          </a:xfrm>
        </p:spPr>
        <p:txBody>
          <a:bodyPr/>
          <a:lstStyle/>
          <a:p>
            <a:r>
              <a:rPr lang="he-IL" sz="4800" dirty="0" smtClean="0"/>
              <a:t>תהליך "גנרי" של חשיבת עתיד</a:t>
            </a:r>
            <a:r>
              <a:rPr lang="he-IL" sz="4800" b="1" dirty="0" smtClean="0"/>
              <a:t/>
            </a:r>
            <a:br>
              <a:rPr lang="he-IL" sz="4800" b="1" dirty="0" smtClean="0"/>
            </a:br>
            <a:r>
              <a:rPr lang="en-US" sz="3600" dirty="0"/>
              <a:t>Generic Foresight Process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93"/>
          <a:stretch/>
        </p:blipFill>
        <p:spPr bwMode="auto">
          <a:xfrm>
            <a:off x="210459" y="1838426"/>
            <a:ext cx="3118585" cy="3946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2" name="Rectangle 1"/>
          <p:cNvSpPr/>
          <p:nvPr/>
        </p:nvSpPr>
        <p:spPr>
          <a:xfrm>
            <a:off x="3329044" y="1285130"/>
            <a:ext cx="7499377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חיזוי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  <a:r>
              <a:rPr kumimoji="0" lang="he-IL" sz="2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דימויי עתיד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מה </a:t>
            </a: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סביר שיקרה</a:t>
            </a: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? </a:t>
            </a: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מה אנחנו רוצים שיקרה? </a:t>
            </a:r>
            <a:endParaRPr kumimoji="0" lang="he-IL" sz="2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פיתוח דימויי עתיד / תרחישים לעתיד הארגון.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זהו </a:t>
            </a: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השלב שבו יש </a:t>
            </a: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מקום לשימוש </a:t>
            </a: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בדמיון </a:t>
            </a: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ליצירת </a:t>
            </a: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דימויי עתיד. 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  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תוצרים: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סיכום התובנות. דגש </a:t>
            </a: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על </a:t>
            </a: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שינויי </a:t>
            </a: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החשיבה שחולל </a:t>
            </a: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התהליך. השאלה במוקד </a:t>
            </a: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שלב </a:t>
            </a: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זה: </a:t>
            </a: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"מה ייתכן שנצטרך לעשות"? 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 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אסטרטגיה: 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צעדים </a:t>
            </a: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ופעולות למימוש העתיד הרצוי לארגון. </a:t>
            </a:r>
            <a:endParaRPr kumimoji="0" lang="he-IL" sz="2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התוצאות מוזנות </a:t>
            </a: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בחזרה לשלב </a:t>
            </a: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התשומות </a:t>
            </a: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(הקלט</a:t>
            </a: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). הערכה </a:t>
            </a: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מחדש ו"תיקון מסלול" בהתאם לצורך. </a:t>
            </a:r>
            <a:endParaRPr kumimoji="0" lang="he-IL" sz="2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rved Left Arrow 3"/>
          <p:cNvSpPr/>
          <p:nvPr/>
        </p:nvSpPr>
        <p:spPr>
          <a:xfrm rot="10800000" flipH="1">
            <a:off x="1838425" y="1973178"/>
            <a:ext cx="1490619" cy="3811605"/>
          </a:xfrm>
          <a:prstGeom prst="curvedLeftArrow">
            <a:avLst/>
          </a:prstGeom>
          <a:solidFill>
            <a:srgbClr val="B06E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32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9690" y="1024203"/>
            <a:ext cx="10660188" cy="2094224"/>
          </a:xfrm>
        </p:spPr>
        <p:txBody>
          <a:bodyPr>
            <a:noAutofit/>
          </a:bodyPr>
          <a:lstStyle/>
          <a:p>
            <a:pPr lvl="0"/>
            <a:r>
              <a:rPr lang="he-IL" sz="2800" b="1" dirty="0" smtClean="0">
                <a:solidFill>
                  <a:srgbClr val="C00000"/>
                </a:solidFill>
              </a:rPr>
              <a:t>מיידי</a:t>
            </a:r>
            <a:r>
              <a:rPr lang="he-IL" sz="2800" dirty="0">
                <a:solidFill>
                  <a:srgbClr val="C00000"/>
                </a:solidFill>
              </a:rPr>
              <a:t>: עד שנתיים </a:t>
            </a:r>
            <a:r>
              <a:rPr lang="he-IL" sz="2800" dirty="0" smtClean="0">
                <a:solidFill>
                  <a:srgbClr val="C00000"/>
                </a:solidFill>
              </a:rPr>
              <a:t>מהיום</a:t>
            </a:r>
            <a:r>
              <a:rPr lang="he-IL" sz="2600" dirty="0" smtClean="0"/>
              <a:t>: נקבע בד"כ ע"י </a:t>
            </a:r>
            <a:r>
              <a:rPr lang="he-IL" sz="2600" dirty="0"/>
              <a:t>החלטות קודמות, ולכן </a:t>
            </a:r>
            <a:r>
              <a:rPr lang="he-IL" sz="2600" dirty="0" smtClean="0"/>
              <a:t>מחוץ לעיסוק בחשיבת </a:t>
            </a:r>
            <a:r>
              <a:rPr lang="he-IL" sz="2600" dirty="0"/>
              <a:t>עתיד. </a:t>
            </a:r>
            <a:endParaRPr lang="en-US" sz="2600" dirty="0"/>
          </a:p>
          <a:p>
            <a:pPr lvl="0"/>
            <a:r>
              <a:rPr lang="he-IL" sz="2800" b="1" dirty="0" smtClean="0">
                <a:solidFill>
                  <a:srgbClr val="C00000"/>
                </a:solidFill>
              </a:rPr>
              <a:t>קצר</a:t>
            </a:r>
            <a:r>
              <a:rPr lang="he-IL" sz="2800" dirty="0">
                <a:solidFill>
                  <a:srgbClr val="C00000"/>
                </a:solidFill>
              </a:rPr>
              <a:t>:  2 עד 5 שנים</a:t>
            </a:r>
            <a:r>
              <a:rPr lang="he-IL" sz="2600" dirty="0"/>
              <a:t>. </a:t>
            </a:r>
            <a:r>
              <a:rPr lang="he-IL" sz="2600" dirty="0" smtClean="0"/>
              <a:t>אופייני </a:t>
            </a:r>
            <a:r>
              <a:rPr lang="he-IL" sz="2600" dirty="0"/>
              <a:t>לתוכניות </a:t>
            </a:r>
            <a:r>
              <a:rPr lang="he-IL" sz="2600" dirty="0" smtClean="0"/>
              <a:t>אסטרטגיות </a:t>
            </a:r>
            <a:r>
              <a:rPr lang="he-IL" sz="2600" dirty="0" err="1" smtClean="0"/>
              <a:t>ו"תוכניות</a:t>
            </a:r>
            <a:r>
              <a:rPr lang="he-IL" sz="2600" dirty="0" smtClean="0"/>
              <a:t> </a:t>
            </a:r>
            <a:r>
              <a:rPr lang="he-IL" sz="2600" dirty="0"/>
              <a:t>חומש" </a:t>
            </a:r>
            <a:r>
              <a:rPr lang="he-IL" sz="2600" dirty="0" smtClean="0"/>
              <a:t>בארגונים </a:t>
            </a:r>
            <a:r>
              <a:rPr lang="he-IL" sz="2600" dirty="0"/>
              <a:t>שונים. </a:t>
            </a:r>
            <a:endParaRPr lang="en-US" sz="2600" dirty="0"/>
          </a:p>
          <a:p>
            <a:pPr lvl="0"/>
            <a:r>
              <a:rPr lang="he-IL" sz="2800" b="1" dirty="0" smtClean="0">
                <a:solidFill>
                  <a:srgbClr val="C00000"/>
                </a:solidFill>
              </a:rPr>
              <a:t>בינוני</a:t>
            </a:r>
            <a:r>
              <a:rPr lang="he-IL" sz="2800" dirty="0">
                <a:solidFill>
                  <a:srgbClr val="C00000"/>
                </a:solidFill>
              </a:rPr>
              <a:t>: 5 עד 25 שנים</a:t>
            </a:r>
            <a:r>
              <a:rPr lang="he-IL" sz="2600" dirty="0"/>
              <a:t>. </a:t>
            </a:r>
            <a:r>
              <a:rPr lang="he-IL" sz="2600" dirty="0" smtClean="0"/>
              <a:t>מתאים </a:t>
            </a:r>
            <a:r>
              <a:rPr lang="he-IL" sz="2600" dirty="0"/>
              <a:t>לפיתוח חזון, השקעה </a:t>
            </a:r>
            <a:r>
              <a:rPr lang="he-IL" sz="2600" dirty="0" smtClean="0"/>
              <a:t>במו"פ, </a:t>
            </a:r>
            <a:r>
              <a:rPr lang="he-IL" sz="2600" dirty="0" err="1" smtClean="0"/>
              <a:t>וכו</a:t>
            </a:r>
            <a:r>
              <a:rPr lang="he-IL" sz="2600" dirty="0"/>
              <a:t>'. </a:t>
            </a:r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459" y="147415"/>
            <a:ext cx="9347879" cy="703375"/>
          </a:xfrm>
        </p:spPr>
        <p:txBody>
          <a:bodyPr/>
          <a:lstStyle/>
          <a:p>
            <a:r>
              <a:rPr lang="he-IL" sz="5000" dirty="0"/>
              <a:t>טווחי זמן בחשיבת עתיד</a:t>
            </a:r>
            <a:endParaRPr lang="en-US" sz="500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10459" y="3118427"/>
            <a:ext cx="10569419" cy="291166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lang="he-IL" sz="4400" kern="1200">
                <a:solidFill>
                  <a:srgbClr val="34415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he-IL" sz="4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he-IL" sz="3600" kern="1200">
                <a:solidFill>
                  <a:srgbClr val="34415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he-IL" sz="3200" kern="1200">
                <a:solidFill>
                  <a:srgbClr val="34415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he-IL" sz="2800" kern="1200">
                <a:solidFill>
                  <a:srgbClr val="34415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ארוך</a:t>
            </a: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25 עד 50 שנים</a:t>
            </a: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4415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4415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חשיבת עתיד בטווח זה אופיינית יותר למדינות או ארגונים בינ"ל גדולים. מביאה בחשבון התפתחויות בלתי צפויות או "משבשות". </a:t>
            </a: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ארוך מאוד</a:t>
            </a: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מעל 50 שנים</a:t>
            </a: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4415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4415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בד"כ מחוץ לחשיבת עתיד של ארגונים. אי וודאות גבוהה מאוד. חשוב כשהשקעות במו"פ או בתשתיות צפויות להניב פירות בטווח ארוך.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0459" y="6179412"/>
            <a:ext cx="11184556" cy="49244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הגדרות אלה אינן "חקוקות בסלע". ייתכן, </a:t>
            </a: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למשל, </a:t>
            </a: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שמחקר יגדיר טווח של </a:t>
            </a: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7 </a:t>
            </a: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שנים כ"קצר"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5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5095" y="455423"/>
            <a:ext cx="9347879" cy="703375"/>
          </a:xfrm>
        </p:spPr>
        <p:txBody>
          <a:bodyPr/>
          <a:lstStyle/>
          <a:p>
            <a:r>
              <a:rPr lang="he-IL" sz="4000" dirty="0"/>
              <a:t>טווחי זמן </a:t>
            </a:r>
            <a:r>
              <a:rPr lang="he-IL" sz="4000" dirty="0" smtClean="0"/>
              <a:t>בראייה של תהליך אסטרטגי ארגוני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907" y="1641524"/>
            <a:ext cx="7950254" cy="458602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387314"/>
            <a:ext cx="497114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50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he Limits to Growth - Club of R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135" y="973674"/>
            <a:ext cx="3336758" cy="474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Yes, the Club of Rome and Limits to Growth is still piffle, why do you ask?  — Adam Smith Institu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144" y="974325"/>
            <a:ext cx="6749214" cy="482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7982" y="72281"/>
            <a:ext cx="7770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דוגמה לחשיבת עתיד לטווח ארוך מאוד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e original projections of the limits-to-growth model examined the... |  Download Scientific Diagr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17" y="1231189"/>
            <a:ext cx="7206830" cy="430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7982" y="5210419"/>
            <a:ext cx="175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1972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18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170" y="309858"/>
            <a:ext cx="9394256" cy="42907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7635" y="4745254"/>
            <a:ext cx="115791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established </a:t>
            </a:r>
            <a:r>
              <a:rPr kumimoji="0" lang="en-GB" sz="3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en-GB" sz="4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01996</a:t>
            </a:r>
            <a:r>
              <a:rPr kumimoji="0" lang="en-GB" sz="3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… to make </a:t>
            </a:r>
            <a:r>
              <a:rPr kumimoji="0" lang="en-GB" sz="3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long-term thinking more </a:t>
            </a:r>
            <a:r>
              <a:rPr kumimoji="0" lang="en-GB" sz="3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common….   to </a:t>
            </a:r>
            <a:r>
              <a:rPr kumimoji="0" lang="en-GB" sz="3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foster responsibility in the framework of the next </a:t>
            </a:r>
            <a:r>
              <a:rPr kumimoji="0" lang="en-GB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10,000</a:t>
            </a:r>
            <a:r>
              <a:rPr kumimoji="0" lang="en-GB" sz="3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years.</a:t>
            </a:r>
            <a:endParaRPr kumimoji="0" lang="en-US" sz="3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2760" y="6213307"/>
            <a:ext cx="302223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https://longnow.org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/</a:t>
            </a: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26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459" y="147416"/>
            <a:ext cx="9347879" cy="1094244"/>
          </a:xfrm>
        </p:spPr>
        <p:txBody>
          <a:bodyPr/>
          <a:lstStyle/>
          <a:p>
            <a:r>
              <a:rPr lang="he-IL" sz="4400" dirty="0"/>
              <a:t>כלי </a:t>
            </a:r>
            <a:r>
              <a:rPr lang="he-IL" sz="4400" dirty="0" smtClean="0"/>
              <a:t>אבחון </a:t>
            </a:r>
            <a:r>
              <a:rPr lang="he-IL" sz="4400" dirty="0"/>
              <a:t>עצמי של רמת הבשלות של הארגון בחשיבת עתיד: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0459" y="1694046"/>
            <a:ext cx="94712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r" defTabSz="914400" rtl="1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חברת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Foresight Alliance  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פיתחה 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2"/>
              </a:rPr>
              <a:t>סקר מקוון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עם 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25 שאלות, המאפשר לארגון לבצע הערכה עצמית של רמת הבשלות שלו בחשיבת עתיד. </a:t>
            </a:r>
            <a:endParaRPr kumimoji="0" lang="he-IL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כל 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דף בסקר מכסה תחום אחד מחמשת התחומים של מודל הבשלות. </a:t>
            </a:r>
            <a:endParaRPr kumimoji="0" lang="he-IL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פרטים ב</a:t>
            </a: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3"/>
              </a:rPr>
              <a:t>אתר 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3"/>
              </a:rPr>
              <a:t>החברה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9158" y="4677459"/>
            <a:ext cx="89418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בעת </a:t>
            </a: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כתיבת </a:t>
            </a: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המדריך </a:t>
            </a: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הסקר המקוון היה זמין ברשת, אך לא היה ניתן לקבל את ממצאי </a:t>
            </a: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העיבוד. ייתכן שיש תקלה </a:t>
            </a: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זמנית. </a:t>
            </a:r>
            <a:endParaRPr kumimoji="0" lang="he-IL" sz="2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בכל </a:t>
            </a: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מקרה, מומלץ לעיין בשאלון ולהתרשם מהכלי.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0" y="6406565"/>
            <a:ext cx="497114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53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457" y="118540"/>
            <a:ext cx="10232952" cy="651481"/>
          </a:xfrm>
        </p:spPr>
        <p:txBody>
          <a:bodyPr/>
          <a:lstStyle/>
          <a:p>
            <a:r>
              <a:rPr lang="he-IL" sz="3600" dirty="0"/>
              <a:t>כלי </a:t>
            </a:r>
            <a:r>
              <a:rPr lang="he-IL" sz="3600" dirty="0" smtClean="0"/>
              <a:t>אבחון </a:t>
            </a:r>
            <a:r>
              <a:rPr lang="he-IL" sz="3600" dirty="0"/>
              <a:t>עצמי של רמת הבשלות של הארגון בחשיבת עתיד: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936" y="1058777"/>
            <a:ext cx="10153993" cy="558265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21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772" y="1977656"/>
            <a:ext cx="7164657" cy="2529399"/>
          </a:xfrm>
        </p:spPr>
        <p:txBody>
          <a:bodyPr>
            <a:normAutofit/>
          </a:bodyPr>
          <a:lstStyle/>
          <a:p>
            <a:r>
              <a:rPr lang="he-IL" sz="5000" b="1" dirty="0" smtClean="0"/>
              <a:t>שיטות המשמשות  בתחומי </a:t>
            </a:r>
            <a:r>
              <a:rPr lang="he-IL" sz="5000" b="1" dirty="0"/>
              <a:t>הליבה בחשיבת עתיד ארגונית</a:t>
            </a:r>
            <a:endParaRPr lang="en-US" sz="5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03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967023" y="1860697"/>
          <a:ext cx="5773479" cy="4114801"/>
        </p:xfrm>
        <a:graphic>
          <a:graphicData uri="http://schemas.openxmlformats.org/drawingml/2006/table">
            <a:tbl>
              <a:tblPr rtl="1" firstRow="1" firstCol="1" bandRow="1"/>
              <a:tblGrid>
                <a:gridCol w="5773479">
                  <a:extLst>
                    <a:ext uri="{9D8B030D-6E8A-4147-A177-3AD203B41FA5}">
                      <a16:colId xmlns:a16="http://schemas.microsoft.com/office/drawing/2014/main" val="1688653396"/>
                    </a:ext>
                  </a:extLst>
                </a:gridCol>
              </a:tblGrid>
              <a:tr h="1377836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e-IL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סדנת שלושת האופקים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10928"/>
                  </a:ext>
                </a:extLst>
              </a:tr>
              <a:tr h="1377836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Horizon Scanning</a:t>
                      </a:r>
                      <a:r>
                        <a:rPr lang="he-IL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– סריקת אופקים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118151"/>
                  </a:ext>
                </a:extLst>
              </a:tr>
              <a:tr h="1359129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 שאלות; מסמך נושאים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899574"/>
                  </a:ext>
                </a:extLst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0" t="5010" b="7421"/>
          <a:stretch/>
        </p:blipFill>
        <p:spPr bwMode="auto">
          <a:xfrm>
            <a:off x="7836195" y="1860697"/>
            <a:ext cx="1733107" cy="13184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887" y="3317358"/>
            <a:ext cx="1350335" cy="1180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887" y="4635796"/>
            <a:ext cx="1350335" cy="120147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403498" y="616689"/>
            <a:ext cx="7995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תחום ליבה:  סריקה </a:t>
            </a:r>
            <a:r>
              <a:rPr kumimoji="0" lang="he-IL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-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Scanning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35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24764" y="127591"/>
            <a:ext cx="7995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תחום ליבה:  </a:t>
            </a:r>
            <a:r>
              <a:rPr kumimoji="0" lang="he-IL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חיזוי –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Forecasting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817628" y="1041989"/>
          <a:ext cx="3466213" cy="5582094"/>
        </p:xfrm>
        <a:graphic>
          <a:graphicData uri="http://schemas.openxmlformats.org/drawingml/2006/table">
            <a:tbl>
              <a:tblPr rtl="1" firstRow="1" firstCol="1" bandRow="1"/>
              <a:tblGrid>
                <a:gridCol w="3466213">
                  <a:extLst>
                    <a:ext uri="{9D8B030D-6E8A-4147-A177-3AD203B41FA5}">
                      <a16:colId xmlns:a16="http://schemas.microsoft.com/office/drawing/2014/main" val="62647597"/>
                    </a:ext>
                  </a:extLst>
                </a:gridCol>
              </a:tblGrid>
              <a:tr h="1083858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ניתוח מגמות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325435"/>
                  </a:ext>
                </a:extLst>
              </a:tr>
              <a:tr h="1083858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אופן עתידים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184666"/>
                  </a:ext>
                </a:extLst>
              </a:tr>
              <a:tr h="1083858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דלפי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459774"/>
                  </a:ext>
                </a:extLst>
              </a:tr>
              <a:tr h="116526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צירי אי ודאות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003614"/>
                  </a:ext>
                </a:extLst>
              </a:tr>
              <a:tr h="116526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בניית תרחישים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109721"/>
                  </a:ext>
                </a:extLst>
              </a:tr>
            </a:tbl>
          </a:graphicData>
        </a:graphic>
      </p:graphicFrame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699" y="1041989"/>
            <a:ext cx="1148316" cy="1073889"/>
          </a:xfrm>
          <a:prstGeom prst="rect">
            <a:avLst/>
          </a:prstGeom>
          <a:noFill/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075" y="2144704"/>
            <a:ext cx="967563" cy="952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11" name="תמונה 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32699" y="3189767"/>
            <a:ext cx="1148316" cy="109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תמונה 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32699" y="4406371"/>
            <a:ext cx="1148316" cy="102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699" y="5554688"/>
            <a:ext cx="1148316" cy="10693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97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24764" y="127591"/>
            <a:ext cx="7995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תחום ליבה: </a:t>
            </a:r>
            <a:r>
              <a:rPr kumimoji="0" lang="he-IL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בניית חזון -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Visioning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749402" y="2137690"/>
          <a:ext cx="3514114" cy="3195016"/>
        </p:xfrm>
        <a:graphic>
          <a:graphicData uri="http://schemas.openxmlformats.org/drawingml/2006/table">
            <a:tbl>
              <a:tblPr rtl="1" firstRow="1" firstCol="1" bandRow="1"/>
              <a:tblGrid>
                <a:gridCol w="3514114">
                  <a:extLst>
                    <a:ext uri="{9D8B030D-6E8A-4147-A177-3AD203B41FA5}">
                      <a16:colId xmlns:a16="http://schemas.microsoft.com/office/drawing/2014/main" val="3974340928"/>
                    </a:ext>
                  </a:extLst>
                </a:gridCol>
              </a:tblGrid>
              <a:tr h="153916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Visioning 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A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231566"/>
                  </a:ext>
                </a:extLst>
              </a:tr>
              <a:tr h="165585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סדנת שלושת האופקים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261920"/>
                  </a:ext>
                </a:extLst>
              </a:tr>
            </a:tbl>
          </a:graphicData>
        </a:graphic>
      </p:graphicFrame>
      <p:pic>
        <p:nvPicPr>
          <p:cNvPr id="14" name="Picture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728" y="2137690"/>
            <a:ext cx="1584992" cy="1500659"/>
          </a:xfrm>
          <a:prstGeom prst="rect">
            <a:avLst/>
          </a:prstGeom>
          <a:noFill/>
        </p:spPr>
      </p:pic>
      <p:pic>
        <p:nvPicPr>
          <p:cNvPr id="15" name="Picture 1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0" t="5010" b="7421"/>
          <a:stretch/>
        </p:blipFill>
        <p:spPr bwMode="auto">
          <a:xfrm>
            <a:off x="6461728" y="3782729"/>
            <a:ext cx="1777497" cy="15499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10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1332</Words>
  <Application>Microsoft Office PowerPoint</Application>
  <PresentationFormat>Widescreen</PresentationFormat>
  <Paragraphs>286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David</vt:lpstr>
      <vt:lpstr>HelveticaNeueLT Std</vt:lpstr>
      <vt:lpstr>Times New Roman</vt:lpstr>
      <vt:lpstr>Wingdings</vt:lpstr>
      <vt:lpstr>ערכת נושא Office</vt:lpstr>
      <vt:lpstr>מפגש 4:  מסגרת תפישתית לחשיבת עתיד ארגונית - המשך</vt:lpstr>
      <vt:lpstr>תכני המפגש:</vt:lpstr>
      <vt:lpstr>תוכנית לשיפור רמות בשלות (דוגמה)</vt:lpstr>
      <vt:lpstr>כלי אבחון עצמי של רמת הבשלות של הארגון בחשיבת עתיד:</vt:lpstr>
      <vt:lpstr>כלי אבחון עצמי של רמת הבשלות של הארגון בחשיבת עתיד:</vt:lpstr>
      <vt:lpstr>שיטות המשמשות  בתחומי הליבה בחשיבת עתיד ארגונית</vt:lpstr>
      <vt:lpstr>PowerPoint Presentation</vt:lpstr>
      <vt:lpstr>PowerPoint Presentation</vt:lpstr>
      <vt:lpstr>PowerPoint Presentation</vt:lpstr>
      <vt:lpstr>PowerPoint Presentation</vt:lpstr>
      <vt:lpstr>מסלולים בחשיבת עתיד ארגונית</vt:lpstr>
      <vt:lpstr>PowerPoint Presentation</vt:lpstr>
      <vt:lpstr>    7 מסלולים - עבור צרכים ארגוניים שכיחים.  לכל מסלול מוצעת סידרת שיטות </vt:lpstr>
      <vt:lpstr>    7 מסלולים - עבור צרכים ארגוניים שכיחים.  לכל מסלול מוצעת סידרת שיטות </vt:lpstr>
      <vt:lpstr>    7 מסלולים - עבור צרכים ארגוניים שכיחים.  לכל מסלול מוצעת סידרת שיטות </vt:lpstr>
      <vt:lpstr>    7 מסלולים - עבור צרכים ארגוניים שכיחים.  לכל מסלול מוצעת סידרת שיטות </vt:lpstr>
      <vt:lpstr>    7 מסלולים - עבור צרכים ארגוניים שכיחים.  לכל מסלול מוצעת סידרת שיטות </vt:lpstr>
      <vt:lpstr>    7 מסלולים - עבור צרכים ארגוניים שכיחים.  לכל מסלול מוצעת סידרת שיטות </vt:lpstr>
      <vt:lpstr>    7 מסלולים - עבור צרכים ארגוניים שכיחים.  לכל מסלול מוצעת סידרת שיטות </vt:lpstr>
      <vt:lpstr>תזכורת: מסלול 3 – לקראת תרגיל חשיבה</vt:lpstr>
      <vt:lpstr>שיטת "מבחן חוסן מדיניות" - Policy Stress Testing </vt:lpstr>
      <vt:lpstr>"מבחן חוסן מדיניות" - Policy Stress Testing </vt:lpstr>
      <vt:lpstr>"מבחן חוסן מדיניות" - Policy Stress Testing </vt:lpstr>
      <vt:lpstr>תרגיל חשיבה: 25 דקות + 10 דקות הצגת תוצאות  מבחן חוסן של מדיניות "למידה היברידית"</vt:lpstr>
      <vt:lpstr>תרגיל חשיבה: מבחן חוסן מדיניות "למידה היברידית"</vt:lpstr>
      <vt:lpstr>תרגיל חשיבה: מבחן חוסן מדיניות "למידה היברידית"</vt:lpstr>
      <vt:lpstr>תרגיל חשיבה: מבחן חוסן מדיניות "למידה היברידית"</vt:lpstr>
      <vt:lpstr>תהליך "גנרי" של חשיבת עתיד Generic Foresight Process</vt:lpstr>
      <vt:lpstr>תהליך "גנרי" של חשיבת עתיד Generic Foresight Process</vt:lpstr>
      <vt:lpstr>תהליך "גנרי" של חשיבת עתיד Generic Foresight Process</vt:lpstr>
      <vt:lpstr>טווחי זמן בחשיבת עתיד</vt:lpstr>
      <vt:lpstr>טווחי זמן בראייה של תהליך אסטרטגי ארגוני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רמות הבשלות (בכל תחום ליבה)</dc:title>
  <dc:creator>Aharon H.</dc:creator>
  <cp:lastModifiedBy>Aharon H.</cp:lastModifiedBy>
  <cp:revision>5</cp:revision>
  <dcterms:created xsi:type="dcterms:W3CDTF">2021-07-20T10:58:00Z</dcterms:created>
  <dcterms:modified xsi:type="dcterms:W3CDTF">2021-08-04T10:47:41Z</dcterms:modified>
</cp:coreProperties>
</file>