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8D19E-DFA8-46A9-93FD-8F9DD42424E7}" type="doc">
      <dgm:prSet loTypeId="urn:microsoft.com/office/officeart/2005/8/layout/matrix2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E2D08B67-1C08-42E4-92A0-A72B83CE2023}">
      <dgm:prSet phldrT="[טקסט]"/>
      <dgm:spPr/>
      <dgm:t>
        <a:bodyPr/>
        <a:lstStyle/>
        <a:p>
          <a:pPr rtl="1"/>
          <a:r>
            <a:rPr lang="he-IL" dirty="0" smtClean="0"/>
            <a:t>תרחיש אופטימי</a:t>
          </a:r>
          <a:endParaRPr lang="he-IL" dirty="0"/>
        </a:p>
      </dgm:t>
    </dgm:pt>
    <dgm:pt modelId="{103D017E-1D96-415A-80ED-061769CD9187}" type="parTrans" cxnId="{1AD7C910-B802-49EE-8438-2D66F094724A}">
      <dgm:prSet/>
      <dgm:spPr/>
      <dgm:t>
        <a:bodyPr/>
        <a:lstStyle/>
        <a:p>
          <a:pPr rtl="1"/>
          <a:endParaRPr lang="he-IL"/>
        </a:p>
      </dgm:t>
    </dgm:pt>
    <dgm:pt modelId="{01708B4C-0D02-421D-AA36-B88BA46E3FB8}" type="sibTrans" cxnId="{1AD7C910-B802-49EE-8438-2D66F094724A}">
      <dgm:prSet/>
      <dgm:spPr/>
      <dgm:t>
        <a:bodyPr/>
        <a:lstStyle/>
        <a:p>
          <a:pPr rtl="1"/>
          <a:endParaRPr lang="he-IL"/>
        </a:p>
      </dgm:t>
    </dgm:pt>
    <dgm:pt modelId="{5437A3F8-F58E-42DB-9624-EF93436A0B74}">
      <dgm:prSet phldrT="[טקסט]"/>
      <dgm:spPr/>
      <dgm:t>
        <a:bodyPr/>
        <a:lstStyle/>
        <a:p>
          <a:pPr rtl="1"/>
          <a:r>
            <a:rPr lang="he-IL" dirty="0" smtClean="0"/>
            <a:t>תרחיש המשכי</a:t>
          </a:r>
          <a:endParaRPr lang="he-IL" dirty="0"/>
        </a:p>
      </dgm:t>
    </dgm:pt>
    <dgm:pt modelId="{B5DF7EBB-7285-4F55-9DDC-6F2F7A170FFE}" type="parTrans" cxnId="{9300AD13-B00A-489D-A07C-569FE22A32C8}">
      <dgm:prSet/>
      <dgm:spPr/>
      <dgm:t>
        <a:bodyPr/>
        <a:lstStyle/>
        <a:p>
          <a:pPr rtl="1"/>
          <a:endParaRPr lang="he-IL"/>
        </a:p>
      </dgm:t>
    </dgm:pt>
    <dgm:pt modelId="{21A1A9AD-D8DF-43B3-B10F-885FEEF080A4}" type="sibTrans" cxnId="{9300AD13-B00A-489D-A07C-569FE22A32C8}">
      <dgm:prSet/>
      <dgm:spPr/>
      <dgm:t>
        <a:bodyPr/>
        <a:lstStyle/>
        <a:p>
          <a:pPr rtl="1"/>
          <a:endParaRPr lang="he-IL"/>
        </a:p>
      </dgm:t>
    </dgm:pt>
    <dgm:pt modelId="{3F71A2FE-C79E-4126-B44D-0E773EE2788B}">
      <dgm:prSet phldrT="[טקסט]"/>
      <dgm:spPr/>
      <dgm:t>
        <a:bodyPr/>
        <a:lstStyle/>
        <a:p>
          <a:pPr rtl="1"/>
          <a:r>
            <a:rPr lang="he-IL" dirty="0" smtClean="0"/>
            <a:t>תרחיש פסימי</a:t>
          </a:r>
          <a:endParaRPr lang="he-IL" dirty="0"/>
        </a:p>
      </dgm:t>
    </dgm:pt>
    <dgm:pt modelId="{0F0AF970-4D6A-4DD2-A6DB-3FB4F9A69380}" type="parTrans" cxnId="{E0A168AE-0242-4CDD-8DBE-2A38C621BD71}">
      <dgm:prSet/>
      <dgm:spPr/>
      <dgm:t>
        <a:bodyPr/>
        <a:lstStyle/>
        <a:p>
          <a:pPr rtl="1"/>
          <a:endParaRPr lang="he-IL"/>
        </a:p>
      </dgm:t>
    </dgm:pt>
    <dgm:pt modelId="{4DD28F8C-9BA4-402A-B75C-09000B1DD448}" type="sibTrans" cxnId="{E0A168AE-0242-4CDD-8DBE-2A38C621BD71}">
      <dgm:prSet/>
      <dgm:spPr/>
      <dgm:t>
        <a:bodyPr/>
        <a:lstStyle/>
        <a:p>
          <a:pPr rtl="1"/>
          <a:endParaRPr lang="he-IL"/>
        </a:p>
      </dgm:t>
    </dgm:pt>
    <dgm:pt modelId="{48DB773D-C800-45E2-958A-6C40EA3D72D2}">
      <dgm:prSet phldrT="[טקסט]"/>
      <dgm:spPr/>
      <dgm:t>
        <a:bodyPr/>
        <a:lstStyle/>
        <a:p>
          <a:pPr rtl="1"/>
          <a:r>
            <a:rPr lang="he-IL" dirty="0" smtClean="0"/>
            <a:t>תרחיש פריצת דרך</a:t>
          </a:r>
          <a:endParaRPr lang="he-IL" dirty="0"/>
        </a:p>
      </dgm:t>
    </dgm:pt>
    <dgm:pt modelId="{BD7BCD77-6941-41A2-ACB4-2193A10E5FB8}" type="parTrans" cxnId="{51FC0675-C698-44CF-8EB1-A2D7F797641B}">
      <dgm:prSet/>
      <dgm:spPr/>
      <dgm:t>
        <a:bodyPr/>
        <a:lstStyle/>
        <a:p>
          <a:pPr rtl="1"/>
          <a:endParaRPr lang="he-IL"/>
        </a:p>
      </dgm:t>
    </dgm:pt>
    <dgm:pt modelId="{E2B4B5EA-BE4D-406E-9A42-EBF22DAAC07E}" type="sibTrans" cxnId="{51FC0675-C698-44CF-8EB1-A2D7F797641B}">
      <dgm:prSet/>
      <dgm:spPr/>
      <dgm:t>
        <a:bodyPr/>
        <a:lstStyle/>
        <a:p>
          <a:pPr rtl="1"/>
          <a:endParaRPr lang="he-IL"/>
        </a:p>
      </dgm:t>
    </dgm:pt>
    <dgm:pt modelId="{F73CC2AC-FB99-4B53-BA47-0C2E41858C2E}" type="pres">
      <dgm:prSet presAssocID="{80A8D19E-DFA8-46A9-93FD-8F9DD42424E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9292E-8060-49B4-A03D-E55720A17210}" type="pres">
      <dgm:prSet presAssocID="{80A8D19E-DFA8-46A9-93FD-8F9DD42424E7}" presName="axisShape" presStyleLbl="bgShp" presStyleIdx="0" presStyleCnt="1"/>
      <dgm:spPr/>
    </dgm:pt>
    <dgm:pt modelId="{A18A76E4-E130-45CF-9AD5-C4B918236CFA}" type="pres">
      <dgm:prSet presAssocID="{80A8D19E-DFA8-46A9-93FD-8F9DD42424E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12E92-6951-4608-8318-42F99783787A}" type="pres">
      <dgm:prSet presAssocID="{80A8D19E-DFA8-46A9-93FD-8F9DD42424E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0397E84-A6FE-4AD4-957D-5BE8B1E75921}" type="pres">
      <dgm:prSet presAssocID="{80A8D19E-DFA8-46A9-93FD-8F9DD42424E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E9190-C3E5-4525-9C83-E0D07EAA5620}" type="pres">
      <dgm:prSet presAssocID="{80A8D19E-DFA8-46A9-93FD-8F9DD42424E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1EED41-7BF1-482B-8327-E11D54DFF9CC}" type="presOf" srcId="{3F71A2FE-C79E-4126-B44D-0E773EE2788B}" destId="{C0397E84-A6FE-4AD4-957D-5BE8B1E75921}" srcOrd="0" destOrd="0" presId="urn:microsoft.com/office/officeart/2005/8/layout/matrix2"/>
    <dgm:cxn modelId="{51FC0675-C698-44CF-8EB1-A2D7F797641B}" srcId="{80A8D19E-DFA8-46A9-93FD-8F9DD42424E7}" destId="{48DB773D-C800-45E2-958A-6C40EA3D72D2}" srcOrd="3" destOrd="0" parTransId="{BD7BCD77-6941-41A2-ACB4-2193A10E5FB8}" sibTransId="{E2B4B5EA-BE4D-406E-9A42-EBF22DAAC07E}"/>
    <dgm:cxn modelId="{1AD7C910-B802-49EE-8438-2D66F094724A}" srcId="{80A8D19E-DFA8-46A9-93FD-8F9DD42424E7}" destId="{E2D08B67-1C08-42E4-92A0-A72B83CE2023}" srcOrd="0" destOrd="0" parTransId="{103D017E-1D96-415A-80ED-061769CD9187}" sibTransId="{01708B4C-0D02-421D-AA36-B88BA46E3FB8}"/>
    <dgm:cxn modelId="{9300AD13-B00A-489D-A07C-569FE22A32C8}" srcId="{80A8D19E-DFA8-46A9-93FD-8F9DD42424E7}" destId="{5437A3F8-F58E-42DB-9624-EF93436A0B74}" srcOrd="1" destOrd="0" parTransId="{B5DF7EBB-7285-4F55-9DDC-6F2F7A170FFE}" sibTransId="{21A1A9AD-D8DF-43B3-B10F-885FEEF080A4}"/>
    <dgm:cxn modelId="{E0A168AE-0242-4CDD-8DBE-2A38C621BD71}" srcId="{80A8D19E-DFA8-46A9-93FD-8F9DD42424E7}" destId="{3F71A2FE-C79E-4126-B44D-0E773EE2788B}" srcOrd="2" destOrd="0" parTransId="{0F0AF970-4D6A-4DD2-A6DB-3FB4F9A69380}" sibTransId="{4DD28F8C-9BA4-402A-B75C-09000B1DD448}"/>
    <dgm:cxn modelId="{13906941-3324-4B1A-80A0-B5DEDD29E844}" type="presOf" srcId="{5437A3F8-F58E-42DB-9624-EF93436A0B74}" destId="{BAE12E92-6951-4608-8318-42F99783787A}" srcOrd="0" destOrd="0" presId="urn:microsoft.com/office/officeart/2005/8/layout/matrix2"/>
    <dgm:cxn modelId="{23704B4C-232B-4502-95ED-18D75E61F18E}" type="presOf" srcId="{80A8D19E-DFA8-46A9-93FD-8F9DD42424E7}" destId="{F73CC2AC-FB99-4B53-BA47-0C2E41858C2E}" srcOrd="0" destOrd="0" presId="urn:microsoft.com/office/officeart/2005/8/layout/matrix2"/>
    <dgm:cxn modelId="{499694BC-5A55-420A-84B2-98A730EF85D7}" type="presOf" srcId="{48DB773D-C800-45E2-958A-6C40EA3D72D2}" destId="{10CE9190-C3E5-4525-9C83-E0D07EAA5620}" srcOrd="0" destOrd="0" presId="urn:microsoft.com/office/officeart/2005/8/layout/matrix2"/>
    <dgm:cxn modelId="{CD636B0B-AC73-466F-841E-FD88BE80C891}" type="presOf" srcId="{E2D08B67-1C08-42E4-92A0-A72B83CE2023}" destId="{A18A76E4-E130-45CF-9AD5-C4B918236CFA}" srcOrd="0" destOrd="0" presId="urn:microsoft.com/office/officeart/2005/8/layout/matrix2"/>
    <dgm:cxn modelId="{C337D5C8-AD3C-417A-B919-C6EE4B7A40F2}" type="presParOf" srcId="{F73CC2AC-FB99-4B53-BA47-0C2E41858C2E}" destId="{D0D9292E-8060-49B4-A03D-E55720A17210}" srcOrd="0" destOrd="0" presId="urn:microsoft.com/office/officeart/2005/8/layout/matrix2"/>
    <dgm:cxn modelId="{9BA77118-0C53-4FBB-8D1A-0B51CDA631BA}" type="presParOf" srcId="{F73CC2AC-FB99-4B53-BA47-0C2E41858C2E}" destId="{A18A76E4-E130-45CF-9AD5-C4B918236CFA}" srcOrd="1" destOrd="0" presId="urn:microsoft.com/office/officeart/2005/8/layout/matrix2"/>
    <dgm:cxn modelId="{86ACD731-8D5D-457C-9F00-F494DB44E210}" type="presParOf" srcId="{F73CC2AC-FB99-4B53-BA47-0C2E41858C2E}" destId="{BAE12E92-6951-4608-8318-42F99783787A}" srcOrd="2" destOrd="0" presId="urn:microsoft.com/office/officeart/2005/8/layout/matrix2"/>
    <dgm:cxn modelId="{1B21D7B3-64D7-43C3-AAA7-3FB57AB2CFA1}" type="presParOf" srcId="{F73CC2AC-FB99-4B53-BA47-0C2E41858C2E}" destId="{C0397E84-A6FE-4AD4-957D-5BE8B1E75921}" srcOrd="3" destOrd="0" presId="urn:microsoft.com/office/officeart/2005/8/layout/matrix2"/>
    <dgm:cxn modelId="{32098561-77E3-47E9-A76C-6656E2307138}" type="presParOf" srcId="{F73CC2AC-FB99-4B53-BA47-0C2E41858C2E}" destId="{10CE9190-C3E5-4525-9C83-E0D07EAA562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9292E-8060-49B4-A03D-E55720A17210}">
      <dsp:nvSpPr>
        <dsp:cNvPr id="0" name=""/>
        <dsp:cNvSpPr/>
      </dsp:nvSpPr>
      <dsp:spPr>
        <a:xfrm>
          <a:off x="1093374" y="0"/>
          <a:ext cx="4670274" cy="467027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A76E4-E130-45CF-9AD5-C4B918236CFA}">
      <dsp:nvSpPr>
        <dsp:cNvPr id="0" name=""/>
        <dsp:cNvSpPr/>
      </dsp:nvSpPr>
      <dsp:spPr>
        <a:xfrm>
          <a:off x="1396942" y="303567"/>
          <a:ext cx="1868109" cy="1868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/>
            <a:t>תרחיש אופטימי</a:t>
          </a:r>
          <a:endParaRPr lang="he-IL" sz="3500" kern="1200" dirty="0"/>
        </a:p>
      </dsp:txBody>
      <dsp:txXfrm>
        <a:off x="1488136" y="394761"/>
        <a:ext cx="1685721" cy="1685721"/>
      </dsp:txXfrm>
    </dsp:sp>
    <dsp:sp modelId="{BAE12E92-6951-4608-8318-42F99783787A}">
      <dsp:nvSpPr>
        <dsp:cNvPr id="0" name=""/>
        <dsp:cNvSpPr/>
      </dsp:nvSpPr>
      <dsp:spPr>
        <a:xfrm>
          <a:off x="3591971" y="303567"/>
          <a:ext cx="1868109" cy="1868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/>
            <a:t>תרחיש המשכי</a:t>
          </a:r>
          <a:endParaRPr lang="he-IL" sz="3500" kern="1200" dirty="0"/>
        </a:p>
      </dsp:txBody>
      <dsp:txXfrm>
        <a:off x="3683165" y="394761"/>
        <a:ext cx="1685721" cy="1685721"/>
      </dsp:txXfrm>
    </dsp:sp>
    <dsp:sp modelId="{C0397E84-A6FE-4AD4-957D-5BE8B1E75921}">
      <dsp:nvSpPr>
        <dsp:cNvPr id="0" name=""/>
        <dsp:cNvSpPr/>
      </dsp:nvSpPr>
      <dsp:spPr>
        <a:xfrm>
          <a:off x="1396942" y="2498596"/>
          <a:ext cx="1868109" cy="1868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/>
            <a:t>תרחיש פסימי</a:t>
          </a:r>
          <a:endParaRPr lang="he-IL" sz="3500" kern="1200" dirty="0"/>
        </a:p>
      </dsp:txBody>
      <dsp:txXfrm>
        <a:off x="1488136" y="2589790"/>
        <a:ext cx="1685721" cy="1685721"/>
      </dsp:txXfrm>
    </dsp:sp>
    <dsp:sp modelId="{10CE9190-C3E5-4525-9C83-E0D07EAA5620}">
      <dsp:nvSpPr>
        <dsp:cNvPr id="0" name=""/>
        <dsp:cNvSpPr/>
      </dsp:nvSpPr>
      <dsp:spPr>
        <a:xfrm>
          <a:off x="3591971" y="2498596"/>
          <a:ext cx="1868109" cy="1868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/>
            <a:t>תרחיש פריצת דרך</a:t>
          </a:r>
          <a:endParaRPr lang="he-IL" sz="3500" kern="1200" dirty="0"/>
        </a:p>
      </dsp:txBody>
      <dsp:txXfrm>
        <a:off x="3683165" y="2589790"/>
        <a:ext cx="1685721" cy="168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660" y="1673904"/>
            <a:ext cx="7830704" cy="2387600"/>
          </a:xfrm>
        </p:spPr>
        <p:txBody>
          <a:bodyPr anchor="ctr"/>
          <a:lstStyle>
            <a:lvl1pPr algn="ctr"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58" y="4153579"/>
            <a:ext cx="7830705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8374967" y="1731056"/>
            <a:ext cx="3086971" cy="41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5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40F022-CF27-4F73-AE0B-DA92FD2A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2720"/>
            <a:ext cx="10407368" cy="132556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C781560-2AA7-4C98-8D39-80D6B859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ADE57F-3843-4D98-AA89-DD29BA5C1B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8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EECC82-4332-49EA-847F-41B22437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A16F33-DBE0-4BC5-BD58-A0E16D7785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8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E5C784-F334-43E5-A046-DF578727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290939"/>
            <a:ext cx="4571999" cy="1766461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68839B-4862-433B-8175-70CF96E8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3" y="290945"/>
            <a:ext cx="6830290" cy="6262255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AAB3812-692F-4F79-9827-0B088A04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927" y="2057400"/>
            <a:ext cx="4571999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59B1E6-B599-4392-8175-5CF8D1B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2ADD6C-FE7C-4F4D-B5CC-E4857F528D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5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7EA1B9-B76B-4AF7-9281-6B1D0B71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4" y="304801"/>
            <a:ext cx="4433454" cy="175259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3965521-383A-49A3-8066-2866AB38F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3891" y="360218"/>
            <a:ext cx="6830291" cy="6192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0970271-4AEB-4869-99C2-622C4F1B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474" y="2057399"/>
            <a:ext cx="4433454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CDDD0AA-895B-41BD-AE4E-F49CC9BC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76104A-7E6C-4C52-AAB7-999E2B1686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5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19DC7E-4A50-4826-83BC-C4C4A421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231057B-48C3-45EA-A826-EB56AA3D6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1BE8EE-A0E2-4302-8E78-BA972A2D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BF3099-AE15-4B50-8174-AA42555C59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88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8CFDEF7-3E06-4A10-BE08-31F10EBCC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92939" y="268140"/>
            <a:ext cx="2628900" cy="620193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2EC51E7-36F5-447A-812A-2114C0210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782" y="268140"/>
            <a:ext cx="8738757" cy="620193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F407BF-4D81-477A-BB2B-21DF59EF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A2E4ED-4387-4D58-B2F0-CA628790DA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 rot="5400000">
            <a:off x="10624019" y="-13365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1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8022901" y="2667787"/>
            <a:ext cx="4862945" cy="349160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rgbClr val="95B65D"/>
              </a:gs>
              <a:gs pos="97000">
                <a:srgbClr val="FFE593">
                  <a:alpha val="2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708570" y="-1"/>
            <a:ext cx="348342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8000">
                <a:srgbClr val="F33FAA"/>
              </a:gs>
              <a:gs pos="55000">
                <a:srgbClr val="F9929F">
                  <a:alpha val="36000"/>
                </a:srgbClr>
              </a:gs>
              <a:gs pos="2000">
                <a:srgbClr val="FFE5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prstGeom prst="rect">
            <a:avLst/>
          </a:prstGeom>
          <a:solidFill>
            <a:srgbClr val="CA0C7D">
              <a:alpha val="24000"/>
            </a:srgbClr>
          </a:solidFill>
          <a:ln>
            <a:noFill/>
          </a:ln>
        </p:spPr>
        <p:txBody>
          <a:bodyPr anchor="ctr"/>
          <a:lstStyle>
            <a:lvl1pPr algn="r"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8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solidFill>
            <a:schemeClr val="tx2"/>
          </a:solidFill>
        </p:spPr>
        <p:txBody>
          <a:bodyPr anchor="ctr"/>
          <a:lstStyle>
            <a:lvl1pPr algn="r">
              <a:defRPr lang="he-IL" sz="5400" b="0" kern="1200" dirty="0" smtClean="0">
                <a:solidFill>
                  <a:srgbClr val="F33F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1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שולש שווה-שוקיים 8">
            <a:extLst>
              <a:ext uri="{FF2B5EF4-FFF2-40B4-BE49-F238E27FC236}">
                <a16:creationId xmlns:a16="http://schemas.microsoft.com/office/drawing/2014/main" id="{D939D193-66DD-4B67-92C4-C30989C92F44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8" y="1563693"/>
            <a:ext cx="10315505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FDBA91-8666-42C7-B07C-F6998CD41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שולש שווה-שוקיים 10">
            <a:extLst>
              <a:ext uri="{FF2B5EF4-FFF2-40B4-BE49-F238E27FC236}">
                <a16:creationId xmlns:a16="http://schemas.microsoft.com/office/drawing/2014/main" id="{640294FD-C584-4DAB-AF87-68BD513069E9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325563"/>
          </a:xfrm>
          <a:solidFill>
            <a:srgbClr val="CA0C7D">
              <a:alpha val="33000"/>
            </a:srgbClr>
          </a:solidFill>
        </p:spPr>
        <p:txBody>
          <a:bodyPr>
            <a:noAutofit/>
          </a:bodyPr>
          <a:lstStyle>
            <a:lvl1pPr algn="ctr">
              <a:defRPr lang="he-IL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9810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95" y="147415"/>
            <a:ext cx="10730406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63693"/>
            <a:ext cx="11326218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86A6E2-A55A-4973-98B2-EDCB2C21F72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65372" y="1474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21" y="147415"/>
            <a:ext cx="10795779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29" y="1563693"/>
            <a:ext cx="11625264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6EE82C-3740-4E18-86B4-3170560D7A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0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1A3E0D03-2F4C-4747-9236-D64118DC76FE}"/>
              </a:ext>
            </a:extLst>
          </p:cNvPr>
          <p:cNvSpPr/>
          <p:nvPr userDrawn="1"/>
        </p:nvSpPr>
        <p:spPr>
          <a:xfrm>
            <a:off x="0" y="889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35000">
                <a:srgbClr val="A9D2D2"/>
              </a:gs>
              <a:gs pos="2000">
                <a:srgbClr val="3AADAD"/>
              </a:gs>
              <a:gs pos="0">
                <a:srgbClr val="74C0C0"/>
              </a:gs>
            </a:gsLst>
            <a:lin ang="2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8393A54-6EB8-4FA2-9AD2-A5EDFFA6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3927"/>
            <a:ext cx="6715579" cy="1833128"/>
          </a:xfrm>
          <a:solidFill>
            <a:srgbClr val="CA0C7D">
              <a:alpha val="23000"/>
            </a:srgbClr>
          </a:solidFill>
        </p:spPr>
        <p:txBody>
          <a:bodyPr anchor="ctr">
            <a:normAutofit/>
          </a:bodyPr>
          <a:lstStyle>
            <a:lvl1pPr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4930217-E15C-4B86-99F0-6CB13CD2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715579" cy="1500187"/>
          </a:xfrm>
        </p:spPr>
        <p:txBody>
          <a:bodyPr anchor="ctr">
            <a:normAutofit/>
          </a:bodyPr>
          <a:lstStyle>
            <a:lvl1pPr marL="0" indent="0">
              <a:buNone/>
              <a:defRPr lang="he-IL" sz="4000" kern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B12D49-C52D-40CA-AC13-D47F1FCB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891" y="6306696"/>
            <a:ext cx="810491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EA27DD-795F-44D6-BE4F-60D819BB17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10" y="1579293"/>
            <a:ext cx="3238919" cy="45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9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07B3A3-467F-4156-8707-8B03BD51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212720"/>
            <a:ext cx="10383988" cy="1325563"/>
          </a:xfrm>
        </p:spPr>
        <p:txBody>
          <a:bodyPr/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920E7A-2F57-420D-A3DD-0F04FA3D6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778" y="1645510"/>
            <a:ext cx="5756560" cy="4999770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CD1F7E0-4CF2-46CB-A84B-DB5218663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964" y="1645510"/>
            <a:ext cx="5756560" cy="499977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90886D0-6997-4A94-96ED-ADC10BA0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E0E881-8BD7-44F6-B90A-A7B5E77327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980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7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0406F2-43B5-4DF0-BEEE-58438DD7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76" y="240430"/>
            <a:ext cx="10252273" cy="132177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A10871-189B-4109-9EED-B906662E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24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lang="he-IL" sz="4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C64DF6D-D7D2-4DAA-A5C3-69A668B49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770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081527-5DE4-4720-8C1C-84C29F9C3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875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CCB834-E4EA-4B62-BE20-D114803A9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1165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8AA594A-B59D-4862-8C2D-4B9D5B5B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AF385E-211B-40F2-8E67-36807C6F78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33635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7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7C7FE005-4801-4FC5-BF03-6D680E7D463C}"/>
              </a:ext>
            </a:extLst>
          </p:cNvPr>
          <p:cNvSpPr/>
          <p:nvPr userDrawn="1"/>
        </p:nvSpPr>
        <p:spPr>
          <a:xfrm>
            <a:off x="0" y="0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8EA39E1-C569-4167-8548-129CA55F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212720"/>
            <a:ext cx="114784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D466F4F-3AB1-407B-A8B5-7486D52A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45" y="1673220"/>
            <a:ext cx="11478498" cy="49720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E0FAAA-3C3B-45B1-B3B9-FB5FA301D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72" y="6377515"/>
            <a:ext cx="67194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0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6000" kern="1200" dirty="0" smtClean="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he-IL" sz="44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4000" kern="1200" dirty="0" smtClean="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6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2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28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wub4Bhr-a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hell.com/energy-and-innovation/the-energy-future/scenario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ackend.orbit.dtu.dk/ws/portalfiles/portal/96941116/Introduction_to_foresight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C391BA-7963-4CC3-AAD8-B3D4F39A7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mtClean="0"/>
              <a:t>מפגש </a:t>
            </a:r>
            <a:r>
              <a:rPr lang="he-IL" smtClean="0"/>
              <a:t>7: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שיטות </a:t>
            </a:r>
            <a:r>
              <a:rPr lang="he-IL" dirty="0"/>
              <a:t>וכלים בחשיבת עתיד – </a:t>
            </a:r>
            <a:r>
              <a:rPr lang="he-IL" dirty="0" smtClean="0"/>
              <a:t>המשך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B982845-92C9-4732-A2D2-129D4C63E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58" y="4153579"/>
            <a:ext cx="7830705" cy="1275069"/>
          </a:xfrm>
        </p:spPr>
        <p:txBody>
          <a:bodyPr/>
          <a:lstStyle/>
          <a:p>
            <a:r>
              <a:rPr lang="he-IL" dirty="0"/>
              <a:t>ד"ר אהרון האופטמן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0736" y="2167530"/>
            <a:ext cx="73537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הגדרת הנושא</a:t>
            </a:r>
          </a:p>
          <a:p>
            <a:pPr marL="342900" marR="0" lvl="0" indent="-3429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זיהוי כוחות מניעים עיקריים ומגמות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רלוונטיות, דירוגם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על פי חשיבות ומידת אי-הוודאות</a:t>
            </a:r>
          </a:p>
          <a:p>
            <a:pPr marL="342900" marR="0" lvl="0" indent="-3429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בחירת הלוגיקה הפנימית של התרחיש, וכתיבת התרחיש</a:t>
            </a:r>
          </a:p>
          <a:p>
            <a:pPr marL="342900" marR="0" lvl="0" indent="-3429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הערכת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ההשלכות ובחירת "תמרורים" למעקב 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 descr="The Art of the Long View: Planning for the Future in an Uncertai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4"/>
          <a:stretch/>
        </p:blipFill>
        <p:spPr bwMode="auto">
          <a:xfrm>
            <a:off x="206653" y="1530418"/>
            <a:ext cx="3606234" cy="523970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2887" y="6164077"/>
            <a:ext cx="859536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2589" y="199844"/>
            <a:ext cx="9347879" cy="1186194"/>
          </a:xfrm>
        </p:spPr>
        <p:txBody>
          <a:bodyPr/>
          <a:lstStyle/>
          <a:p>
            <a:r>
              <a:rPr lang="he-IL" sz="4400" dirty="0"/>
              <a:t>שלבים </a:t>
            </a:r>
            <a:r>
              <a:rPr lang="he-IL" sz="4400" dirty="0" smtClean="0"/>
              <a:t>בבניית תרחישים</a:t>
            </a:r>
            <a:br>
              <a:rPr lang="he-IL" sz="4400" dirty="0" smtClean="0"/>
            </a:br>
            <a:r>
              <a:rPr lang="he-IL" sz="3800" dirty="0" smtClean="0"/>
              <a:t>לפי פ. </a:t>
            </a:r>
            <a:r>
              <a:rPr lang="he-IL" sz="3800" dirty="0"/>
              <a:t>שוורץ, </a:t>
            </a:r>
            <a:r>
              <a:rPr lang="he-IL" sz="3800" dirty="0" smtClean="0"/>
              <a:t>מראשי </a:t>
            </a:r>
            <a:r>
              <a:rPr lang="he-IL" sz="3800" dirty="0"/>
              <a:t>קבוצת התרחישים </a:t>
            </a:r>
            <a:r>
              <a:rPr lang="he-IL" sz="3800" dirty="0" smtClean="0"/>
              <a:t>ב- </a:t>
            </a:r>
            <a:r>
              <a:rPr lang="en-US" sz="3800" dirty="0" smtClean="0"/>
              <a:t>SHELL</a:t>
            </a:r>
            <a:endParaRPr lang="en-US" sz="3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77" y="145528"/>
            <a:ext cx="10598712" cy="692363"/>
          </a:xfrm>
        </p:spPr>
        <p:txBody>
          <a:bodyPr/>
          <a:lstStyle/>
          <a:p>
            <a:r>
              <a:rPr lang="he-IL" sz="4400" dirty="0" smtClean="0"/>
              <a:t>בניית </a:t>
            </a:r>
            <a:r>
              <a:rPr lang="he-IL" sz="4400" dirty="0"/>
              <a:t>תרחישים על סמך צירי אי-וודאות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44450" b="-1"/>
          <a:stretch/>
        </p:blipFill>
        <p:spPr>
          <a:xfrm>
            <a:off x="750770" y="914547"/>
            <a:ext cx="9713145" cy="352869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44379" y="4769808"/>
            <a:ext cx="1174282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868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ניתן לביצוע (גרסה בסיסית) בסדנה של 3-4 שעות. פירוט השלבים – בפרק 3 במדריך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500" b="1" i="0" u="none" strike="noStrike" kern="1200" cap="none" spc="0" normalizeH="0" baseline="0" noProof="0" dirty="0" smtClean="0">
              <a:ln>
                <a:noFill/>
              </a:ln>
              <a:solidFill>
                <a:srgbClr val="43868D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868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אופציה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srgbClr val="43868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endParaRPr kumimoji="0" lang="he-IL" sz="2500" b="1" i="0" u="none" strike="noStrike" kern="1200" cap="none" spc="0" normalizeH="0" baseline="0" noProof="0" dirty="0" smtClean="0">
              <a:ln>
                <a:noFill/>
              </a:ln>
              <a:solidFill>
                <a:srgbClr val="43868D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868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הרחבה 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srgbClr val="43868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לתרחישים נרטיביים מלאים,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43868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בסדנת נוספת, ו/או בעזרת מחבר מקצועי (סופר </a:t>
            </a:r>
            <a:r>
              <a:rPr kumimoji="0" lang="he-IL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43868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מד"ב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43868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?)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0284" y="2125509"/>
            <a:ext cx="140738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והמלצות למדיניות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459" y="1350709"/>
            <a:ext cx="9443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ע"י שימוש ב-2 צירי אי-וודאות במערכת צירים,  נוצרים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"אוטומטית" 4 תסריטים ראשיים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(שילוב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מצבים שונים של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שני כוחות מניעים).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332414" cy="1036491"/>
          </a:xfrm>
        </p:spPr>
        <p:txBody>
          <a:bodyPr/>
          <a:lstStyle/>
          <a:p>
            <a:r>
              <a:rPr lang="he-IL" sz="4400" dirty="0" smtClean="0"/>
              <a:t>בניית </a:t>
            </a:r>
            <a:r>
              <a:rPr lang="he-IL" sz="4400" dirty="0"/>
              <a:t>תרחישים על סמך </a:t>
            </a:r>
            <a:r>
              <a:rPr lang="he-IL" sz="4400" dirty="0" smtClean="0"/>
              <a:t>צירי אי-וודאות</a:t>
            </a:r>
            <a:endParaRPr lang="he-IL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93381" y="2185416"/>
            <a:ext cx="1365103" cy="4191000"/>
            <a:chOff x="3435497" y="685800"/>
            <a:chExt cx="1365103" cy="4191000"/>
          </a:xfrm>
        </p:grpSpPr>
        <p:sp>
          <p:nvSpPr>
            <p:cNvPr id="2050" name="Line 2"/>
            <p:cNvSpPr>
              <a:spLocks noChangeShapeType="1"/>
            </p:cNvSpPr>
            <p:nvPr/>
          </p:nvSpPr>
          <p:spPr bwMode="auto">
            <a:xfrm flipV="1">
              <a:off x="4267200" y="990600"/>
              <a:ext cx="0" cy="388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3733800" y="685800"/>
              <a:ext cx="1066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כוח מניע א'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435497" y="1066800"/>
              <a:ext cx="75550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מצב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435497" y="4572000"/>
              <a:ext cx="75550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מצב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949865"/>
          </a:xfrm>
        </p:spPr>
        <p:txBody>
          <a:bodyPr/>
          <a:lstStyle/>
          <a:p>
            <a:r>
              <a:rPr lang="he-IL" sz="4400" dirty="0" smtClean="0"/>
              <a:t>בניית </a:t>
            </a:r>
            <a:r>
              <a:rPr lang="he-IL" sz="4400" dirty="0"/>
              <a:t>תרחישים על סמך צירי אי-וודאות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0459" y="1246136"/>
            <a:ext cx="9443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ע"י שימוש ב-2 צירי אי-וודאות במערכת צירים,  נוצרים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"אוטומטית" 4 תסריטים ראשיים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(שילוב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מצבים שונים של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שני כוחות מניעים).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81884" y="2185416"/>
            <a:ext cx="6477000" cy="4191000"/>
            <a:chOff x="1524000" y="685800"/>
            <a:chExt cx="6477000" cy="4191000"/>
          </a:xfrm>
        </p:grpSpPr>
        <p:sp>
          <p:nvSpPr>
            <p:cNvPr id="2050" name="Line 2"/>
            <p:cNvSpPr>
              <a:spLocks noChangeShapeType="1"/>
            </p:cNvSpPr>
            <p:nvPr/>
          </p:nvSpPr>
          <p:spPr bwMode="auto">
            <a:xfrm flipV="1">
              <a:off x="4267200" y="990600"/>
              <a:ext cx="0" cy="388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1752600" y="2895600"/>
              <a:ext cx="518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6934200" y="2758281"/>
              <a:ext cx="1066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כוח מניע ב'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3733800" y="685800"/>
              <a:ext cx="1066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כוח מניע א'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6304646" y="3048000"/>
              <a:ext cx="62955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מצב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596888" y="1066800"/>
              <a:ext cx="5941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מצב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596888" y="4572000"/>
              <a:ext cx="5941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מצב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524000" y="2971800"/>
              <a:ext cx="65521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מצב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864839"/>
          </a:xfrm>
        </p:spPr>
        <p:txBody>
          <a:bodyPr/>
          <a:lstStyle/>
          <a:p>
            <a:r>
              <a:rPr lang="he-IL" sz="4400" dirty="0" smtClean="0"/>
              <a:t>בניית </a:t>
            </a:r>
            <a:r>
              <a:rPr lang="he-IL" sz="4400" dirty="0"/>
              <a:t>תרחישים על סמך צירי אי-וודאות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0459" y="1085477"/>
            <a:ext cx="9443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ע"י שימוש ב-2 צירי אי-וודאות במערכת צירים,  נוצרים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"אוטומטית" 4 תסריטים ראשיים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(שילוב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מצבים שונים של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שני כוחות מניעים).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6112" y="2185416"/>
            <a:ext cx="6622772" cy="4191000"/>
            <a:chOff x="1378228" y="685800"/>
            <a:chExt cx="6622772" cy="4191000"/>
          </a:xfrm>
        </p:grpSpPr>
        <p:sp>
          <p:nvSpPr>
            <p:cNvPr id="2050" name="Line 2"/>
            <p:cNvSpPr>
              <a:spLocks noChangeShapeType="1"/>
            </p:cNvSpPr>
            <p:nvPr/>
          </p:nvSpPr>
          <p:spPr bwMode="auto">
            <a:xfrm flipV="1">
              <a:off x="4267200" y="990600"/>
              <a:ext cx="0" cy="388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1752600" y="2895600"/>
              <a:ext cx="518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6934200" y="2758281"/>
              <a:ext cx="1066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כוח מניע ב'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3733800" y="685800"/>
              <a:ext cx="1066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כוח מניע א'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6304646" y="3048000"/>
              <a:ext cx="62955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מצב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540181" y="1066800"/>
              <a:ext cx="65081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מצב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540181" y="4572000"/>
              <a:ext cx="65081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מצב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378228" y="2971800"/>
              <a:ext cx="67917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מצב </a:t>
              </a: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2362201" y="1828801"/>
              <a:ext cx="1447800" cy="7620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תסריט 1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4648200" y="1905000"/>
              <a:ext cx="1447800" cy="7620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תסריט 2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4724400" y="3505200"/>
              <a:ext cx="1447800" cy="7620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תסריט 3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2438400" y="3505200"/>
              <a:ext cx="1447800" cy="7620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תסריט 4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1017242"/>
          </a:xfrm>
        </p:spPr>
        <p:txBody>
          <a:bodyPr/>
          <a:lstStyle/>
          <a:p>
            <a:r>
              <a:rPr lang="he-IL" sz="4400" dirty="0" smtClean="0"/>
              <a:t>בניית </a:t>
            </a:r>
            <a:r>
              <a:rPr lang="he-IL" sz="4400" dirty="0"/>
              <a:t>תרחישים על סמך צירי אי-וודאות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0459" y="1236518"/>
            <a:ext cx="9443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ע"י שימוש ב-2 צירי אי-וודאות במערכת צירים,  נוצרים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"אוטומטית" 4 תסריטים ראשיים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(שילוב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מצבים שונים של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שני כוחות מניעים).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459" y="1572535"/>
            <a:ext cx="6509886" cy="51678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5709" y="122005"/>
            <a:ext cx="95193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דוגמא: תרחישי ייצור ביתי ע"י מדפסות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he-IL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3, מפסולת ביתית ממוחזרת</a:t>
            </a:r>
            <a:endParaRPr kumimoji="0" lang="he-IL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1640" y="1656937"/>
            <a:ext cx="1133094" cy="4545919"/>
            <a:chOff x="3851148" y="523080"/>
            <a:chExt cx="1133094" cy="4545919"/>
          </a:xfrm>
        </p:grpSpPr>
        <p:sp>
          <p:nvSpPr>
            <p:cNvPr id="2050" name="Line 2"/>
            <p:cNvSpPr>
              <a:spLocks noChangeShapeType="1"/>
            </p:cNvSpPr>
            <p:nvPr/>
          </p:nvSpPr>
          <p:spPr bwMode="auto">
            <a:xfrm flipV="1">
              <a:off x="4267200" y="990600"/>
              <a:ext cx="0" cy="388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 rot="16200000">
              <a:off x="3241591" y="1795494"/>
              <a:ext cx="2322576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יכולת </a:t>
              </a:r>
              <a:r>
                <a:rPr kumimoji="0" lang="he-IL" altLang="en-US" sz="1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מיחזור</a:t>
              </a:r>
              <a:r>
                <a:rPr kumimoji="0" lang="he-IL" alt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ביתי</a:t>
              </a:r>
              <a:endPara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851148" y="523080"/>
              <a:ext cx="846584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גבוהה</a:t>
              </a:r>
              <a:endPara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906774" y="4715056"/>
              <a:ext cx="1077468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נמוכה</a:t>
              </a:r>
              <a:endPara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31821" y="892755"/>
            <a:ext cx="847203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כוח מניע (או אי-וודאות) א': יכולת </a:t>
            </a:r>
            <a:r>
              <a:rPr kumimoji="0" lang="he-I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מיחזור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פסולת יעיל וזול (בבית)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כוח מניע (או אי-וודאות) ב': מגוון החומרים שמדפסת תוכל להדפיס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84688" y="3913668"/>
            <a:ext cx="8163160" cy="557971"/>
            <a:chOff x="560687" y="3913667"/>
            <a:chExt cx="8163160" cy="557971"/>
          </a:xfrm>
        </p:grpSpPr>
        <p:cxnSp>
          <p:nvCxnSpPr>
            <p:cNvPr id="4" name="Straight Arrow Connector 3"/>
            <p:cNvCxnSpPr>
              <a:stCxn id="14" idx="3"/>
              <a:endCxn id="7" idx="1"/>
            </p:cNvCxnSpPr>
            <p:nvPr/>
          </p:nvCxnSpPr>
          <p:spPr>
            <a:xfrm>
              <a:off x="1451610" y="4090639"/>
              <a:ext cx="6504141" cy="148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317492" y="4117695"/>
              <a:ext cx="386791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מגוון החומרים שמדפסת יכולה להדפיס</a:t>
              </a:r>
              <a:endPara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55751" y="3928489"/>
              <a:ext cx="76809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רחב</a:t>
              </a:r>
              <a:endPara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0687" y="3913667"/>
              <a:ext cx="89092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מצומצם</a:t>
              </a:r>
              <a:endPara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40780" y="2879755"/>
            <a:ext cx="2793492" cy="8771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ייצור ביתי מלא של מגוון רחב מאוד של מוצרים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2204" y="4576502"/>
            <a:ext cx="2793492" cy="8771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ייצור ביתי חלקי, מגוון מוצרים מצומצם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1114" y="2879754"/>
            <a:ext cx="2938271" cy="877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ייצור ביתי מוגבל, מגוון מוצרים מצומצם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1113" y="4576502"/>
            <a:ext cx="2869692" cy="8771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אין ייצור ביתי (אפשרי רק אם רוכשים חומרי גלם מתאימים, ומגוון המוצרים מצומצם מאוד) 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332413" cy="655994"/>
          </a:xfrm>
        </p:spPr>
        <p:txBody>
          <a:bodyPr/>
          <a:lstStyle/>
          <a:p>
            <a:r>
              <a:rPr lang="he-IL" sz="4000" dirty="0" smtClean="0"/>
              <a:t/>
            </a:r>
            <a:br>
              <a:rPr lang="he-IL" sz="4000" dirty="0" smtClean="0"/>
            </a:br>
            <a:r>
              <a:rPr lang="he-IL" sz="4000" dirty="0" smtClean="0"/>
              <a:t>דוגמא</a:t>
            </a:r>
            <a:r>
              <a:rPr lang="he-IL" sz="4000" dirty="0"/>
              <a:t>: ייצור ביתי מאשפה ממוחזרת, ע"י מדפסת </a:t>
            </a:r>
            <a:r>
              <a:rPr lang="en-US" sz="4000" dirty="0" smtClean="0"/>
              <a:t>D</a:t>
            </a:r>
            <a:r>
              <a:rPr lang="he-IL" sz="4000" dirty="0" smtClean="0"/>
              <a:t>3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59" y="892755"/>
            <a:ext cx="2061313" cy="20322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332413" cy="655994"/>
          </a:xfrm>
        </p:spPr>
        <p:txBody>
          <a:bodyPr/>
          <a:lstStyle/>
          <a:p>
            <a:r>
              <a:rPr lang="he-IL" sz="4000" dirty="0" smtClean="0"/>
              <a:t/>
            </a:r>
            <a:br>
              <a:rPr lang="he-IL" sz="4000" dirty="0" smtClean="0"/>
            </a:br>
            <a:r>
              <a:rPr lang="he-IL" sz="4000" dirty="0" smtClean="0"/>
              <a:t>הרחבת מגוון התרחישים – 3 כוחות (במקום 2)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36737" y="1828801"/>
          <a:ext cx="6534483" cy="343495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47828">
                  <a:extLst>
                    <a:ext uri="{9D8B030D-6E8A-4147-A177-3AD203B41FA5}">
                      <a16:colId xmlns:a16="http://schemas.microsoft.com/office/drawing/2014/main" val="3879140599"/>
                    </a:ext>
                  </a:extLst>
                </a:gridCol>
                <a:gridCol w="1590025">
                  <a:extLst>
                    <a:ext uri="{9D8B030D-6E8A-4147-A177-3AD203B41FA5}">
                      <a16:colId xmlns:a16="http://schemas.microsoft.com/office/drawing/2014/main" val="1227027153"/>
                    </a:ext>
                  </a:extLst>
                </a:gridCol>
                <a:gridCol w="1852809">
                  <a:extLst>
                    <a:ext uri="{9D8B030D-6E8A-4147-A177-3AD203B41FA5}">
                      <a16:colId xmlns:a16="http://schemas.microsoft.com/office/drawing/2014/main" val="1489516196"/>
                    </a:ext>
                  </a:extLst>
                </a:gridCol>
                <a:gridCol w="1743821">
                  <a:extLst>
                    <a:ext uri="{9D8B030D-6E8A-4147-A177-3AD203B41FA5}">
                      <a16:colId xmlns:a16="http://schemas.microsoft.com/office/drawing/2014/main" val="871189191"/>
                    </a:ext>
                  </a:extLst>
                </a:gridCol>
              </a:tblGrid>
              <a:tr h="38166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מצב כוח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מצב כוח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מצב כוח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572861"/>
                  </a:ext>
                </a:extLst>
              </a:tr>
              <a:tr h="38166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תרחיש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92660"/>
                  </a:ext>
                </a:extLst>
              </a:tr>
              <a:tr h="38166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תרחיש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2044897"/>
                  </a:ext>
                </a:extLst>
              </a:tr>
              <a:tr h="38166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תרחיש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776682"/>
                  </a:ext>
                </a:extLst>
              </a:tr>
              <a:tr h="381662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תרחיש 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550549"/>
                  </a:ext>
                </a:extLst>
              </a:tr>
              <a:tr h="381662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תרחיש 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326530"/>
                  </a:ext>
                </a:extLst>
              </a:tr>
              <a:tr h="381662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תרחיש 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7603175"/>
                  </a:ext>
                </a:extLst>
              </a:tr>
              <a:tr h="381662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תרחיש 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427078"/>
                  </a:ext>
                </a:extLst>
              </a:tr>
              <a:tr h="381662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תרחיש 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092418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332413" cy="757359"/>
          </a:xfrm>
        </p:spPr>
        <p:txBody>
          <a:bodyPr/>
          <a:lstStyle/>
          <a:p>
            <a:r>
              <a:rPr lang="he-IL" sz="4000" dirty="0" smtClean="0"/>
              <a:t>הרחבת מגוון התרחישים – אנליזה מורפולוגית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21107" y="2382387"/>
            <a:ext cx="6320385" cy="4281636"/>
            <a:chOff x="971600" y="1772816"/>
            <a:chExt cx="6624736" cy="4680520"/>
          </a:xfrm>
        </p:grpSpPr>
        <p:pic>
          <p:nvPicPr>
            <p:cNvPr id="5" name="Picture 2" descr="3-dimensional configuration spaces"/>
            <p:cNvPicPr>
              <a:picLocks noChangeAspect="1" noChangeArrowheads="1"/>
            </p:cNvPicPr>
            <p:nvPr/>
          </p:nvPicPr>
          <p:blipFill>
            <a:blip r:embed="rId2" cstate="print"/>
            <a:srcRect l="54022" t="8538" r="2548" b="6404"/>
            <a:stretch>
              <a:fillRect/>
            </a:stretch>
          </p:blipFill>
          <p:spPr bwMode="auto">
            <a:xfrm>
              <a:off x="3419872" y="1772816"/>
              <a:ext cx="4176464" cy="468052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971600" y="4113076"/>
              <a:ext cx="2232248" cy="471029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תרחיש 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1107" y="2992237"/>
            <a:ext cx="6176627" cy="1468641"/>
            <a:chOff x="1259632" y="2659828"/>
            <a:chExt cx="6176627" cy="1468641"/>
          </a:xfrm>
        </p:grpSpPr>
        <p:grpSp>
          <p:nvGrpSpPr>
            <p:cNvPr id="9" name="Group 8"/>
            <p:cNvGrpSpPr/>
            <p:nvPr/>
          </p:nvGrpSpPr>
          <p:grpSpPr>
            <a:xfrm>
              <a:off x="3763851" y="2799191"/>
              <a:ext cx="3672408" cy="1329278"/>
              <a:chOff x="3763851" y="2799191"/>
              <a:chExt cx="3672408" cy="132927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763851" y="2799191"/>
                <a:ext cx="1224136" cy="64807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87987" y="3447263"/>
                <a:ext cx="1224136" cy="681206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212123" y="3447263"/>
                <a:ext cx="1224136" cy="681206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259632" y="2659828"/>
              <a:ext cx="2129695" cy="55948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תרחיש 2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4729" y="1080625"/>
            <a:ext cx="9901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בדוגמה יש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כוחות מניעים (פרמטרים). </a:t>
            </a: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לשניים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מהם יש 5 מצבים שונים, ולשלישי יש 3 מצבים שונים.  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459" y="5119571"/>
            <a:ext cx="3789717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בדוגמה זאת אפשר 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(בעיקרון) לבנות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75 תרחישים (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5x5x3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). 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D143A91A-1379-4025-A5FA-F940DFBBC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70" y="1857676"/>
            <a:ext cx="7482782" cy="3696101"/>
          </a:xfrm>
        </p:spPr>
        <p:txBody>
          <a:bodyPr>
            <a:noAutofit/>
          </a:bodyPr>
          <a:lstStyle/>
          <a:p>
            <a:pPr lvl="0"/>
            <a:r>
              <a:rPr lang="he-IL" sz="3300" dirty="0" smtClean="0"/>
              <a:t>בניית תרחישים</a:t>
            </a:r>
          </a:p>
          <a:p>
            <a:pPr lvl="0"/>
            <a:r>
              <a:rPr lang="he-IL" sz="3300" dirty="0" smtClean="0"/>
              <a:t>דוגמאות</a:t>
            </a:r>
          </a:p>
          <a:p>
            <a:pPr lvl="0"/>
            <a:r>
              <a:rPr lang="he-IL" sz="3300" dirty="0" smtClean="0"/>
              <a:t>תרגול</a:t>
            </a:r>
            <a:endParaRPr lang="en-US" sz="3300" dirty="0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6B9252BA-6DB9-40F5-B94F-C26D2AD0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859349"/>
          </a:xfrm>
        </p:spPr>
        <p:txBody>
          <a:bodyPr/>
          <a:lstStyle/>
          <a:p>
            <a:r>
              <a:rPr lang="he-IL" dirty="0"/>
              <a:t>תכני המפגש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395" y="1"/>
            <a:ext cx="7749897" cy="68822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10459" y="2167158"/>
            <a:ext cx="5843832" cy="31164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אם לא, אז אבטלה המונית תהיה בלתי נמנעת.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אלא אם כן נפתח גישות חדשות לתעסוקה...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למשל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הכנסה מובטחת לכל: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UBI</a:t>
            </a:r>
            <a:endParaRPr kumimoji="0" lang="he-IL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(Universal Basic Income)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FC070-F7C8-4C50-858F-3DBD3EF6E8E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873263"/>
          </a:xfrm>
        </p:spPr>
        <p:txBody>
          <a:bodyPr/>
          <a:lstStyle/>
          <a:p>
            <a:r>
              <a:rPr lang="he-IL" sz="4800" dirty="0" smtClean="0"/>
              <a:t>תרחישי עבודה/טכנולוגיה 2050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338"/>
          <a:stretch/>
        </p:blipFill>
        <p:spPr>
          <a:xfrm>
            <a:off x="6525928" y="2032405"/>
            <a:ext cx="4544425" cy="3132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368734"/>
            <a:ext cx="10347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האם טכנולוגיות </a:t>
            </a:r>
            <a:r>
              <a:rPr kumimoji="0" lang="he-IL" sz="3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חדשות </a:t>
            </a:r>
            <a:r>
              <a:rPr kumimoji="0" lang="he-IL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ייצרו יותר </a:t>
            </a:r>
            <a:r>
              <a:rPr kumimoji="0" lang="he-IL" sz="3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מקומות עבודה </a:t>
            </a:r>
            <a:r>
              <a:rPr kumimoji="0" lang="he-IL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מאלה שיחוסלו?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232" y="5879425"/>
            <a:ext cx="11744118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נתאר </a:t>
            </a:r>
            <a:r>
              <a:rPr kumimoji="0" lang="he-I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בקצרה 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</a:t>
            </a:r>
            <a:r>
              <a:rPr kumimoji="0" lang="he-I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תרחישים שפיתח 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"פרויקט המילניום</a:t>
            </a:r>
            <a:r>
              <a:rPr kumimoji="0" lang="he-I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". 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(בגרסה המלאה אורך כל תרחיש כ-10 עמודים)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6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690241"/>
            <a:ext cx="9144001" cy="5457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5721" y="43910"/>
            <a:ext cx="172292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מודלים חדשים של עבודה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9956" y="6147466"/>
            <a:ext cx="172292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אבטלה מהסוג הישן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0088" y="4389120"/>
            <a:ext cx="126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משילות מוצלחת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389119"/>
            <a:ext cx="126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משילות כושלת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41748" y="3878983"/>
            <a:ext cx="1888340" cy="1838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FC070-F7C8-4C50-858F-3DBD3EF6E8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847857"/>
          </a:xfrm>
        </p:spPr>
        <p:txBody>
          <a:bodyPr/>
          <a:lstStyle/>
          <a:p>
            <a:r>
              <a:rPr lang="he-IL" sz="4400" dirty="0"/>
              <a:t>תרחיש 1  - "סיפור מורכב: גם וגם"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459" y="1836758"/>
            <a:ext cx="10377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המשך המגמות הקיימות: "עסקים כרגיל"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אבטלה גבוהה בכל מקום שבו הממשל לא פיתח אסטרטגיה ארוכת-טווח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הצלחה מעטה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מדי של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UBI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(הכנסה בסיסית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לכל). 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עוצמה גוברת של תאגידי ענק, לעתים מעבר ליכולת בקרה של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ממשלות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הטכנולוגיות מנוצלות גם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לרעה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;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מתקפות סייבר, התגברות ההתנגדות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לטכנולוגיות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31521"/>
            <a:ext cx="9074834" cy="5415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5721" y="142942"/>
            <a:ext cx="172292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מודלים חדשים של עבודה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9956" y="6147466"/>
            <a:ext cx="172292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אבטלה מהסוג הישן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0088" y="4389120"/>
            <a:ext cx="126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משילות מוצלחת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389119"/>
            <a:ext cx="126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משילות כושלת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92746" y="4042612"/>
            <a:ext cx="1888340" cy="1838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FC070-F7C8-4C50-858F-3DBD3EF6E8E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940240"/>
          </a:xfrm>
        </p:spPr>
        <p:txBody>
          <a:bodyPr/>
          <a:lstStyle/>
          <a:p>
            <a:r>
              <a:rPr lang="he-IL" sz="4400" dirty="0"/>
              <a:t>תרחיש 2 </a:t>
            </a:r>
            <a:r>
              <a:rPr lang="he-IL" sz="4400" dirty="0" smtClean="0"/>
              <a:t>- </a:t>
            </a:r>
            <a:r>
              <a:rPr lang="he-IL" sz="4400" dirty="0"/>
              <a:t>"תהפוכות: עתיד מייאש"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759" y="1364188"/>
            <a:ext cx="9676598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ממשלות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לא הבינו את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עוצמת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ההשפעה של טכנולוגיות חדשות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;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אבטלה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המונית, קיטוב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חברתי מחמיר, עימותים אתניים...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תנועות "ניאו-</a:t>
            </a:r>
            <a:r>
              <a:rPr kumimoji="0" lang="he-I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לודיטים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", "אנטי מדע"...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(כולל פיגועי ענק)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הידרדרות הסדר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הגלובלי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מדינות-לאום מוחלשות ולא מתפקדות... </a:t>
            </a: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היחלשות הדמוקרטיה: כדי לשמר את הסדר האזרחי, מדינות רבות משעות זכויות אדם, מגבירות מעקב טכנולוגי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תאגידי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ענק שולטים, מעסיקים שכירי חרב להגנה על עסקיהם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התעצמות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טרור (פיגועי ענק), פשע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מאורגן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1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31521"/>
            <a:ext cx="9074834" cy="5415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5721" y="142942"/>
            <a:ext cx="172292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מודלים חדשים של עבודה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9956" y="6147466"/>
            <a:ext cx="172292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אבטלה מהסוג הישן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0088" y="4389120"/>
            <a:ext cx="126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משילות מוצלחת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389119"/>
            <a:ext cx="1268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משילות כושלת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09125" y="1380929"/>
            <a:ext cx="1888340" cy="1838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FC070-F7C8-4C50-858F-3DBD3EF6E8E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786236"/>
          </a:xfrm>
        </p:spPr>
        <p:txBody>
          <a:bodyPr/>
          <a:lstStyle/>
          <a:p>
            <a:r>
              <a:rPr lang="he-IL" sz="4400" dirty="0" smtClean="0"/>
              <a:t/>
            </a:r>
            <a:br>
              <a:rPr lang="he-IL" sz="4400" dirty="0" smtClean="0"/>
            </a:br>
            <a:r>
              <a:rPr lang="he-IL" sz="4400" dirty="0" smtClean="0"/>
              <a:t>תרחיש </a:t>
            </a:r>
            <a:r>
              <a:rPr lang="he-IL" sz="4400" dirty="0"/>
              <a:t>3 </a:t>
            </a:r>
            <a:r>
              <a:rPr lang="he-IL" sz="4400" dirty="0" smtClean="0"/>
              <a:t>- </a:t>
            </a:r>
            <a:r>
              <a:rPr lang="he-IL" sz="4400" dirty="0"/>
              <a:t>"כלכלה של הגשמה עצמית"</a:t>
            </a:r>
            <a:br>
              <a:rPr lang="he-IL" sz="4400" dirty="0"/>
            </a:b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210458" y="1105871"/>
            <a:ext cx="10078947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ממשלות נערכו כראוי: השקיעו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במחקר, קידמו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בהצלחה הכנסה מובטחת לכל (נתפשת כהשקעה חברתית) והעסקה עצמית;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" marR="0" lvl="0" indent="-4572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מעבר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תרבותי לכלכלה של הגשמה עצמית.</a:t>
            </a:r>
          </a:p>
          <a:p>
            <a:pPr marL="457200" marR="0" lvl="0" indent="-45720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טכנולוגיות מתקדמות מובילות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להורדה משמעותית של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עלויות המחיה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7" y="2998697"/>
            <a:ext cx="5044251" cy="29973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8720" y="4162085"/>
            <a:ext cx="4167724" cy="4595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Human – AI Co-evolution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445" y="6244550"/>
            <a:ext cx="11651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מאמר בעברית: א. האופטמן, "טכנולוגיה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ועבודה לקראת 2050: בין דיסטופיה לאוטופיה". </a:t>
            </a: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כתב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העת "נכון</a:t>
            </a: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 </a:t>
            </a: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0522" y="3561920"/>
            <a:ext cx="6529932" cy="1200329"/>
          </a:xfrm>
          <a:prstGeom prst="rect">
            <a:avLst/>
          </a:prstGeom>
          <a:solidFill>
            <a:srgbClr val="344152"/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UBI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נתפס כהשקעה חברתית – מקבילה להשקעות בטכנולוגיות וחינוך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דו-קיום: הטכנולוגיה מעצימה (לא מחליפה) בני אדם</a:t>
            </a:r>
          </a:p>
        </p:txBody>
      </p:sp>
    </p:spTree>
    <p:extLst>
      <p:ext uri="{BB962C8B-B14F-4D97-AF65-F5344CB8AC3E}">
        <p14:creationId xmlns:p14="http://schemas.microsoft.com/office/powerpoint/2010/main" val="18530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FC070-F7C8-4C50-858F-3DBD3EF6E8E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136699" cy="1277124"/>
          </a:xfrm>
        </p:spPr>
        <p:txBody>
          <a:bodyPr/>
          <a:lstStyle/>
          <a:p>
            <a:r>
              <a:rPr lang="he-IL" sz="4800" dirty="0" smtClean="0"/>
              <a:t>תרחישי עבודה/טכנולוגיה 2050: </a:t>
            </a:r>
            <a:br>
              <a:rPr lang="he-IL" sz="4800" dirty="0" smtClean="0"/>
            </a:br>
            <a:r>
              <a:rPr lang="he-IL" sz="4000" dirty="0" smtClean="0"/>
              <a:t>המלצות בתחום החינוך</a:t>
            </a:r>
            <a:r>
              <a:rPr lang="en-US" sz="4000" dirty="0" smtClean="0"/>
              <a:t> </a:t>
            </a:r>
            <a:r>
              <a:rPr lang="he-IL" sz="4000" dirty="0" smtClean="0"/>
              <a:t> (דוגמאות)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94954" y="1723960"/>
            <a:ext cx="11532363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In parallel to STEM 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create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a hybrid system 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of self-paced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inquiry-based learning for </a:t>
            </a: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self-actualization</a:t>
            </a:r>
          </a:p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F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ocus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on developing creativity, critical thinking, 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human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relations, philosophy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entrepreneurship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, art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,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self-employment,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social harmony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, ethics,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and 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values</a:t>
            </a:r>
          </a:p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Make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Tele-education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 free everywhere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; ubiquitous, 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life-long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learning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systems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Utilize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robots and AI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in 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education</a:t>
            </a:r>
          </a:p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Change curriculum at all levels to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normalize </a:t>
            </a: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self-employment</a:t>
            </a:r>
          </a:p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Incorporate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job market intelligence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systems into 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education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Flex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Create systems of 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learning from birth to three years old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;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this is 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the 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key stage for developing creativity, personality</a:t>
            </a:r>
            <a:r>
              <a:rPr kumimoji="0" lang="en-GB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FlexLight"/>
                <a:ea typeface="+mn-ea"/>
                <a:cs typeface="+mn-cs"/>
              </a:rPr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FC070-F7C8-4C50-858F-3DBD3EF6E8E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1724"/>
          <a:stretch/>
        </p:blipFill>
        <p:spPr>
          <a:xfrm>
            <a:off x="2420113" y="272464"/>
            <a:ext cx="6727187" cy="64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949865"/>
          </a:xfrm>
        </p:spPr>
        <p:txBody>
          <a:bodyPr/>
          <a:lstStyle/>
          <a:p>
            <a:r>
              <a:rPr lang="he-IL" dirty="0"/>
              <a:t>בניית תרחישים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460" y="2241467"/>
            <a:ext cx="7894012" cy="260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מטרה: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להוות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בסיס ל"תכנון מבוסס-תרחישים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": בחינת משמעויות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לגבי החלטות בהווה,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על סמך תרחישים חלופיים. 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לאפשר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למקבלי החלטות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להכין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kumimoji="0" lang="he-I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תוכניות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מגרה"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בהתאם (ולו ברמה המחשבתית)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roa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59" y="2015252"/>
            <a:ext cx="3819525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123119"/>
          </a:xfrm>
        </p:spPr>
        <p:txBody>
          <a:bodyPr/>
          <a:lstStyle/>
          <a:p>
            <a:r>
              <a:rPr lang="he-IL" sz="4400" dirty="0" smtClean="0"/>
              <a:t>בניית תרחישים – תרגיל </a:t>
            </a:r>
            <a:br>
              <a:rPr lang="he-IL" sz="4400" dirty="0" smtClean="0"/>
            </a:br>
            <a:r>
              <a:rPr lang="he-IL" sz="4400" dirty="0" smtClean="0"/>
              <a:t> </a:t>
            </a:r>
            <a:r>
              <a:rPr lang="he-IL" sz="3800" dirty="0" smtClean="0"/>
              <a:t>(35 דקות +</a:t>
            </a:r>
            <a:r>
              <a:rPr lang="en-US" sz="3800" dirty="0" smtClean="0"/>
              <a:t> </a:t>
            </a:r>
            <a:r>
              <a:rPr lang="he-IL" sz="3800" dirty="0" smtClean="0"/>
              <a:t>15 דקות הצגה וסיכום)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115503" y="1530417"/>
            <a:ext cx="9028497" cy="31444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לבחור 2 צירי אי-וודאות חשובים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(בעקבות המפגש הקודם, או אחרים)</a:t>
            </a:r>
          </a:p>
          <a:p>
            <a:pPr marL="457200" marR="0" lvl="0" indent="-4572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לבנות מטריצה 2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  <a:p>
            <a:pPr marL="457200" marR="0" lvl="0" indent="-4572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לבדוק  אם שילובי המצבים מתקבלים על הדעת</a:t>
            </a:r>
          </a:p>
          <a:p>
            <a:pPr marL="457200" marR="0" lvl="0" indent="-4572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לקבוע את אופק הזמן של התרחיש: 10 שנים? 20 שנה? </a:t>
            </a:r>
          </a:p>
          <a:p>
            <a:pPr marL="457200" marR="0" lvl="0" indent="-4572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לתת כותרת לכל תרחיש</a:t>
            </a:r>
          </a:p>
          <a:p>
            <a:pPr marL="457200" marR="0" lvl="0" indent="-4572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לכתוב תקציר (2-3 משפטים) לכל תרחיש</a:t>
            </a:r>
          </a:p>
          <a:p>
            <a:pPr marL="457200" marR="0" lvl="0" indent="-45720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להציע תובנה או שתיים – למדיניות </a:t>
            </a:r>
          </a:p>
        </p:txBody>
      </p:sp>
      <p:pic>
        <p:nvPicPr>
          <p:cNvPr id="5" name="Picture 4" descr="roa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86" y="1864765"/>
            <a:ext cx="2316240" cy="281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4450" b="-1"/>
          <a:stretch/>
        </p:blipFill>
        <p:spPr>
          <a:xfrm>
            <a:off x="2040555" y="4674868"/>
            <a:ext cx="5519179" cy="200506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503" y="6396940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211757"/>
            <a:ext cx="11704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צירי אי-וודאות </a:t>
            </a:r>
            <a:r>
              <a:rPr kumimoji="0" lang="he-IL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</a:t>
            </a:r>
            <a:r>
              <a:rPr kumimoji="0" lang="he-IL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תרגיל בניית תרחישים (הוצעו בתרגיל במפגש הקודם):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8497" y="2355487"/>
            <a:ext cx="2619470" cy="492443"/>
          </a:xfrm>
          <a:prstGeom prst="rect">
            <a:avLst/>
          </a:prstGeom>
          <a:solidFill>
            <a:srgbClr val="34415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כוח אדם בהוראה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357162" y="1077396"/>
            <a:ext cx="7344075" cy="5276534"/>
            <a:chOff x="2425566" y="971517"/>
            <a:chExt cx="7344075" cy="5276534"/>
          </a:xfrm>
        </p:grpSpPr>
        <p:grpSp>
          <p:nvGrpSpPr>
            <p:cNvPr id="51" name="Group 50"/>
            <p:cNvGrpSpPr/>
            <p:nvPr/>
          </p:nvGrpSpPr>
          <p:grpSpPr>
            <a:xfrm>
              <a:off x="2956356" y="971517"/>
              <a:ext cx="6187644" cy="619705"/>
              <a:chOff x="2965983" y="1742173"/>
              <a:chExt cx="6187644" cy="619705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אטרקטיביות של תפקיד ההוראה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97593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גבוהה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96598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נמוכה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733576" y="1539611"/>
              <a:ext cx="6420051" cy="619705"/>
              <a:chOff x="2733576" y="1742173"/>
              <a:chExt cx="6420051" cy="619705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אופי "שוק" ההוראה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97593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פתוח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733576" y="1961768"/>
                <a:ext cx="1410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מונופוליסטי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979716" y="2198224"/>
              <a:ext cx="6164284" cy="619705"/>
              <a:chOff x="2965983" y="1742173"/>
              <a:chExt cx="6164284" cy="619705"/>
            </a:xfrm>
          </p:grpSpPr>
          <p:cxnSp>
            <p:nvCxnSpPr>
              <p:cNvPr id="84" name="Straight Arrow Connector 83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כישורים עיקריים נדרשים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52573" y="1921247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וורבליים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96598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טכנולוגיים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425566" y="2887198"/>
              <a:ext cx="7005787" cy="619705"/>
              <a:chOff x="2396692" y="1742173"/>
              <a:chExt cx="7005787" cy="619705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אופי הבינה (העיקרית)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022654" y="1922465"/>
                <a:ext cx="13798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מורה אנושי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396692" y="1961768"/>
                <a:ext cx="1746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בינה מלאכותית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577860" y="3406890"/>
              <a:ext cx="7038076" cy="619705"/>
              <a:chOff x="2560322" y="1742173"/>
              <a:chExt cx="7038076" cy="619705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מגוון מקצועי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171852" y="1942228"/>
                <a:ext cx="14265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מורים בלבד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560322" y="1961768"/>
                <a:ext cx="15833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מגוון מקצועות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018217" y="4016256"/>
              <a:ext cx="6187644" cy="619705"/>
              <a:chOff x="2965983" y="1742173"/>
              <a:chExt cx="6187644" cy="619705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העסקה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97593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קיבוצית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96598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חוזה אישי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729463" y="4600959"/>
              <a:ext cx="6476398" cy="619705"/>
              <a:chOff x="2677229" y="1742173"/>
              <a:chExt cx="6476398" cy="619705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האופן בו נתפס המקצוע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97593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יוקרתי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677229" y="1961768"/>
                <a:ext cx="1466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ברירת מחדל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022325" y="5158967"/>
              <a:ext cx="6187644" cy="619705"/>
              <a:chOff x="2965983" y="1742173"/>
              <a:chExt cx="6187644" cy="619705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שכר (יחסית לממוצע במשק)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97593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גבוה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96598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נמוך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041577" y="5628346"/>
              <a:ext cx="6728064" cy="619705"/>
              <a:chOff x="2965983" y="1742173"/>
              <a:chExt cx="6728064" cy="619705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תנאי העסקה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75932" y="1961768"/>
                <a:ext cx="17181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אינם משתנים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96598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גמישים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211757"/>
            <a:ext cx="11704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צירי אי-וודאות </a:t>
            </a:r>
            <a:r>
              <a:rPr kumimoji="0" lang="he-IL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</a:t>
            </a:r>
            <a:r>
              <a:rPr kumimoji="0" lang="he-IL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תרגיל בניית תרחישים (הוצעו בתרגיל במפגש הקודם):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8497" y="2355487"/>
            <a:ext cx="2619470" cy="492443"/>
          </a:xfrm>
          <a:prstGeom prst="rect">
            <a:avLst/>
          </a:prstGeom>
          <a:solidFill>
            <a:srgbClr val="34415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מבנה וארגון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02131" y="765755"/>
            <a:ext cx="8826366" cy="5276534"/>
            <a:chOff x="1155031" y="971517"/>
            <a:chExt cx="8826366" cy="5276534"/>
          </a:xfrm>
        </p:grpSpPr>
        <p:grpSp>
          <p:nvGrpSpPr>
            <p:cNvPr id="51" name="Group 50"/>
            <p:cNvGrpSpPr/>
            <p:nvPr/>
          </p:nvGrpSpPr>
          <p:grpSpPr>
            <a:xfrm>
              <a:off x="2956356" y="971517"/>
              <a:ext cx="6187644" cy="619705"/>
              <a:chOff x="2965983" y="1742173"/>
              <a:chExt cx="6187644" cy="619705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אופי ביה"ס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97593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פיזי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96598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ווירטואלי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733576" y="1539611"/>
              <a:ext cx="6466772" cy="619705"/>
              <a:chOff x="2733576" y="1742173"/>
              <a:chExt cx="6466772" cy="619705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תיחום החינוך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022654" y="1932633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מקומי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733576" y="1961768"/>
                <a:ext cx="1410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בינלאומי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979716" y="2198224"/>
              <a:ext cx="6164284" cy="619705"/>
              <a:chOff x="2965983" y="1742173"/>
              <a:chExt cx="6164284" cy="619705"/>
            </a:xfrm>
          </p:grpSpPr>
          <p:cxnSp>
            <p:nvCxnSpPr>
              <p:cNvPr id="84" name="Straight Arrow Connector 83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שייכות ביה"ס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52573" y="1921247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ממשלתי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96598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פרטי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425566" y="2887198"/>
              <a:ext cx="7005787" cy="619705"/>
              <a:chOff x="2396692" y="1742173"/>
              <a:chExt cx="7005787" cy="619705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מסגרת חינוכית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8022654" y="1922465"/>
                <a:ext cx="13798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מוסדי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396692" y="1961768"/>
                <a:ext cx="1746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ביתי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577860" y="3406890"/>
              <a:ext cx="7038076" cy="619705"/>
              <a:chOff x="2560322" y="1742173"/>
              <a:chExt cx="7038076" cy="619705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אופי ניהול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171852" y="1942228"/>
                <a:ext cx="14265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היררכי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560322" y="1961768"/>
                <a:ext cx="15833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רשתי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729463" y="4016256"/>
              <a:ext cx="6476398" cy="619705"/>
              <a:chOff x="2677229" y="1742173"/>
              <a:chExt cx="6476398" cy="619705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מיקום הלמידה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97593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נוקשה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677229" y="1961768"/>
                <a:ext cx="1466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נגיש, גמיש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146433" y="4600959"/>
              <a:ext cx="7834964" cy="619705"/>
              <a:chOff x="2094199" y="1742173"/>
              <a:chExt cx="7834964" cy="619705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זמישות</a:t>
                </a: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he-IL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אג'יליות</a:t>
                </a: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975932" y="1961768"/>
                <a:ext cx="1953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מערכת מקובעת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094199" y="1961768"/>
                <a:ext cx="20494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מסתגלת לשינויים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022325" y="5158967"/>
              <a:ext cx="6187644" cy="619705"/>
              <a:chOff x="2965983" y="1742173"/>
              <a:chExt cx="6187644" cy="619705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שיוויוניות</a:t>
                </a: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ביה"ס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97593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שיוויוני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965983" y="1961768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הוגן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155031" y="5628346"/>
              <a:ext cx="8614610" cy="619705"/>
              <a:chOff x="1079437" y="1742173"/>
              <a:chExt cx="8614610" cy="619705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קו סיום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75932" y="1961768"/>
                <a:ext cx="17181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בחינות בגרות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79437" y="1961768"/>
                <a:ext cx="3064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תמונת עתיד אישית יישומית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6" name="TextBox 95"/>
          <p:cNvSpPr txBox="1"/>
          <p:nvPr/>
        </p:nvSpPr>
        <p:spPr>
          <a:xfrm>
            <a:off x="3623911" y="5940949"/>
            <a:ext cx="3445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מנגנון ארגון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39599" y="6160544"/>
            <a:ext cx="171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ציבורי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3104" y="6160544"/>
            <a:ext cx="306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פרטי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3359913" y="6380975"/>
            <a:ext cx="3965608" cy="3850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202613"/>
            <a:ext cx="11704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צירי אי-וודאות </a:t>
            </a:r>
            <a:r>
              <a:rPr kumimoji="0" lang="he-IL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</a:t>
            </a:r>
            <a:r>
              <a:rPr kumimoji="0" lang="he-IL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תרגיל בניית תרחישים (הוצעו בתרגיל במפגש הקודם):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4363" y="2372972"/>
            <a:ext cx="2619470" cy="892552"/>
          </a:xfrm>
          <a:prstGeom prst="rect">
            <a:avLst/>
          </a:prstGeom>
          <a:solidFill>
            <a:srgbClr val="34415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יישום טכנולוגיות חדשות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4295" y="2020860"/>
            <a:ext cx="7555831" cy="1934593"/>
            <a:chOff x="1102795" y="765755"/>
            <a:chExt cx="7555831" cy="1934593"/>
          </a:xfrm>
        </p:grpSpPr>
        <p:grpSp>
          <p:nvGrpSpPr>
            <p:cNvPr id="51" name="Group 50"/>
            <p:cNvGrpSpPr/>
            <p:nvPr/>
          </p:nvGrpSpPr>
          <p:grpSpPr>
            <a:xfrm>
              <a:off x="1366787" y="765755"/>
              <a:ext cx="7111665" cy="619705"/>
              <a:chOff x="2329314" y="1742173"/>
              <a:chExt cx="7111665" cy="619705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תפקיד הטכנולוגיה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975932" y="1961768"/>
                <a:ext cx="14650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אמצעי קצה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329314" y="1961768"/>
                <a:ext cx="18143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מפתחת פדגוגיה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780676" y="1333849"/>
              <a:ext cx="6466772" cy="619705"/>
              <a:chOff x="2733576" y="1742173"/>
              <a:chExt cx="6466772" cy="619705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4360244" y="1742173"/>
                <a:ext cx="3445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היקף השימוש בטכנולוגיות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022654" y="1932633"/>
                <a:ext cx="1177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מסיבי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733576" y="1961768"/>
                <a:ext cx="1410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אפסי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102795" y="1992462"/>
              <a:ext cx="7555831" cy="707886"/>
              <a:chOff x="2041962" y="1742173"/>
              <a:chExt cx="7555831" cy="707886"/>
            </a:xfrm>
          </p:grpSpPr>
          <p:cxnSp>
            <p:nvCxnSpPr>
              <p:cNvPr id="84" name="Straight Arrow Connector 83"/>
              <p:cNvCxnSpPr/>
              <p:nvPr/>
            </p:nvCxnSpPr>
            <p:spPr>
              <a:xfrm flipV="1">
                <a:off x="4225491" y="2146434"/>
                <a:ext cx="3965608" cy="38501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4360244" y="1742173"/>
                <a:ext cx="34458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תפקיד המורה בהשפעת הטכנולוגיות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952573" y="1921247"/>
                <a:ext cx="16452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המורה מיותר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041962" y="1961768"/>
                <a:ext cx="21017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צורך גובר במורים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27" y="98498"/>
            <a:ext cx="1624288" cy="1574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612" y="1908047"/>
            <a:ext cx="10639445" cy="36933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לחברת האנרגיה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SHELL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ניסיון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רב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בתרחישים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 </a:t>
            </a:r>
            <a:endParaRPr kumimoji="0" lang="he-IL" sz="25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הודות לתרחישים הייתה מוכנה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היטב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למשבר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הדלק של שנת 1973.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sz="25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היא לא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"חזתה" את משבר הדלק,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אבל זה היה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בין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התרחישים. </a:t>
            </a:r>
            <a:endParaRPr kumimoji="0" lang="he-IL" sz="25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sz="25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נעשתה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מודעת לשינויים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גלובליים, כגון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משברי דלק, עליית התנועה לאיכות הסביבה,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התפוררות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ברית המועצות...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sz="25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התרחשים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תרמו להחלטתה לגוון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את הפעילות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העסקית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7698" y="378423"/>
            <a:ext cx="7883542" cy="897076"/>
          </a:xfrm>
        </p:spPr>
        <p:txBody>
          <a:bodyPr/>
          <a:lstStyle/>
          <a:p>
            <a:r>
              <a:rPr lang="he-IL" sz="4800" dirty="0" smtClean="0"/>
              <a:t>תרחישים: הניסיון של </a:t>
            </a:r>
            <a:r>
              <a:rPr lang="en-US" sz="4800" dirty="0" smtClean="0"/>
              <a:t>SHELL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-308008" y="5661363"/>
            <a:ext cx="11405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סרטון </a:t>
            </a: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על השימוש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של חברת "של" בשיטת </a:t>
            </a: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התרחישים</a:t>
            </a: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 </a:t>
            </a: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4"/>
              </a:rPr>
              <a:t>חומר </a:t>
            </a:r>
            <a:r>
              <a:rPr kumimoji="0" lang="he-I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4"/>
              </a:rPr>
              <a:t>על תרחישים באתר </a:t>
            </a: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4"/>
              </a:rPr>
              <a:t>החברה</a:t>
            </a: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280" y="237743"/>
            <a:ext cx="4130696" cy="6209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025" y="2779776"/>
            <a:ext cx="4949617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פרק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3: "כלי חיזוי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 </a:t>
            </a:r>
            <a:endParaRPr kumimoji="0" lang="he-IL" sz="2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חלק גדול </a:t>
            </a:r>
            <a:r>
              <a:rPr kumimoji="0" 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מהפרק </a:t>
            </a: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מוקדש </a:t>
            </a:r>
            <a:r>
              <a:rPr kumimoji="0" 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לתרחישים,  </a:t>
            </a: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כולל ניסיונה של חברת "של</a:t>
            </a:r>
            <a:r>
              <a:rPr kumimoji="0" lang="he-IL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". </a:t>
            </a:r>
            <a:endParaRPr kumimoji="0" lang="he-IL" sz="2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0887" y="5915850"/>
            <a:ext cx="105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1998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0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949865"/>
          </a:xfrm>
        </p:spPr>
        <p:txBody>
          <a:bodyPr/>
          <a:lstStyle/>
          <a:p>
            <a:r>
              <a:rPr lang="he-IL" dirty="0"/>
              <a:t>בניית תרחישים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965994"/>
            <a:ext cx="10549289" cy="452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תרחישים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אינם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תחזיות! </a:t>
            </a:r>
          </a:p>
          <a:p>
            <a:pPr marL="457200" marR="0" lvl="0" indent="-457200" algn="r" defTabSz="914400" rtl="1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אין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כוונה להציג תרחיש "נכון" או "לא נכון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",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וגם לא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טוב" לעומת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רע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</a:p>
          <a:p>
            <a:pPr marL="457200" marR="0" lvl="0" indent="-457200" algn="r" defTabSz="914400" rtl="1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עם זאת, לפעמים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בונים תרחיש "רע"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כדי לדרבן לפעול למניעתו. </a:t>
            </a:r>
          </a:p>
          <a:p>
            <a:pPr marL="457200" marR="0" lvl="0" indent="-457200" algn="r" defTabSz="914400" rtl="1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הרעיון הוא להציע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דימויי עתיד מעניינים ומאתגרים (גם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אם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שנויים במחלוקת). 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התרחישים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יכולים לספק למקבלי החלטות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מעין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"מגרש משחקים" או "שולחן חול"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להתנסות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בסוג של "חזרה מנטלית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949865"/>
          </a:xfrm>
        </p:spPr>
        <p:txBody>
          <a:bodyPr/>
          <a:lstStyle/>
          <a:p>
            <a:r>
              <a:rPr lang="he-IL" dirty="0"/>
              <a:t>בניית תרחישים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460" y="1600583"/>
            <a:ext cx="6762834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תרחישים הם "סיפורים" המתארים מצבים עתידיים אפשריים /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חלופיים, והאירועים שבדרך.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תרחיש מפורט המנוסח כסיפור נקרא "נרטיבי" –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Narrative Scenario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הוא מספר "מה קרה"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מנקודת מבט של זמן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עתידי. 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עיקר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כוחה של שיטת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התרחישים: הצגה משכנעת של עתידים חלופיים.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http://image.slidesharecdn.com/introduction-to-scenario-planning-1196057080309944-4/95/introduction-to-scenario-planning-13-728.jpg?cb=122544328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3294" y="2133321"/>
            <a:ext cx="5100360" cy="2778555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 rot="20730377">
            <a:off x="9380631" y="2128057"/>
            <a:ext cx="754155" cy="1203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8615907" cy="680456"/>
          </a:xfrm>
        </p:spPr>
        <p:txBody>
          <a:bodyPr/>
          <a:lstStyle/>
          <a:p>
            <a:r>
              <a:rPr lang="he-IL" sz="4800" dirty="0" smtClean="0"/>
              <a:t>סוגי תרחישים</a:t>
            </a:r>
            <a:endParaRPr lang="en-US" sz="4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223" y="940472"/>
            <a:ext cx="7394443" cy="168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24" y="2839453"/>
            <a:ext cx="7394443" cy="38501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57939" y="6160788"/>
            <a:ext cx="314598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Introduction to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foresight, DTU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838547"/>
          </a:xfrm>
        </p:spPr>
        <p:txBody>
          <a:bodyPr/>
          <a:lstStyle/>
          <a:p>
            <a:r>
              <a:rPr lang="he-IL" sz="4400" dirty="0" smtClean="0"/>
              <a:t>סוגי תרחישים – מבט אחר</a:t>
            </a:r>
            <a:endParaRPr lang="en-US" sz="4400" dirty="0"/>
          </a:p>
        </p:txBody>
      </p:sp>
      <p:graphicFrame>
        <p:nvGraphicFramePr>
          <p:cNvPr id="5" name="דיאגרמה 4"/>
          <p:cNvGraphicFramePr/>
          <p:nvPr>
            <p:extLst/>
          </p:nvPr>
        </p:nvGraphicFramePr>
        <p:xfrm>
          <a:off x="1636295" y="1297389"/>
          <a:ext cx="6857024" cy="467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1411</Words>
  <Application>Microsoft Office PowerPoint</Application>
  <PresentationFormat>Widescreen</PresentationFormat>
  <Paragraphs>302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EuclidFlexLight</vt:lpstr>
      <vt:lpstr>Times New Roman</vt:lpstr>
      <vt:lpstr>Wingdings</vt:lpstr>
      <vt:lpstr>ערכת נושא Office</vt:lpstr>
      <vt:lpstr>מפגש 7: שיטות וכלים בחשיבת עתיד – המשך</vt:lpstr>
      <vt:lpstr>תכני המפגש</vt:lpstr>
      <vt:lpstr>בניית תרחישים</vt:lpstr>
      <vt:lpstr>תרחישים: הניסיון של SHELL</vt:lpstr>
      <vt:lpstr>PowerPoint Presentation</vt:lpstr>
      <vt:lpstr>בניית תרחישים</vt:lpstr>
      <vt:lpstr>בניית תרחישים</vt:lpstr>
      <vt:lpstr>סוגי תרחישים</vt:lpstr>
      <vt:lpstr>סוגי תרחישים – מבט אחר</vt:lpstr>
      <vt:lpstr>שלבים בבניית תרחישים לפי פ. שוורץ, מראשי קבוצת התרחישים ב- SHELL</vt:lpstr>
      <vt:lpstr>בניית תרחישים על סמך צירי אי-וודאות</vt:lpstr>
      <vt:lpstr>בניית תרחישים על סמך צירי אי-וודאות</vt:lpstr>
      <vt:lpstr>בניית תרחישים על סמך צירי אי-וודאות</vt:lpstr>
      <vt:lpstr>בניית תרחישים על סמך צירי אי-וודאות</vt:lpstr>
      <vt:lpstr>בניית תרחישים על סמך צירי אי-וודאות</vt:lpstr>
      <vt:lpstr>PowerPoint Presentation</vt:lpstr>
      <vt:lpstr> דוגמא: ייצור ביתי מאשפה ממוחזרת, ע"י מדפסת D3 </vt:lpstr>
      <vt:lpstr> הרחבת מגוון התרחישים – 3 כוחות (במקום 2) </vt:lpstr>
      <vt:lpstr>הרחבת מגוון התרחישים – אנליזה מורפולוגית</vt:lpstr>
      <vt:lpstr>PowerPoint Presentation</vt:lpstr>
      <vt:lpstr>תרחישי עבודה/טכנולוגיה 2050</vt:lpstr>
      <vt:lpstr>PowerPoint Presentation</vt:lpstr>
      <vt:lpstr>תרחיש 1  - "סיפור מורכב: גם וגם"</vt:lpstr>
      <vt:lpstr>PowerPoint Presentation</vt:lpstr>
      <vt:lpstr>תרחיש 2 - "תהפוכות: עתיד מייאש"</vt:lpstr>
      <vt:lpstr>PowerPoint Presentation</vt:lpstr>
      <vt:lpstr> תרחיש 3 - "כלכלה של הגשמה עצמית" </vt:lpstr>
      <vt:lpstr>תרחישי עבודה/טכנולוגיה 2050:  המלצות בתחום החינוך  (דוגמאות)</vt:lpstr>
      <vt:lpstr>PowerPoint Presentation</vt:lpstr>
      <vt:lpstr>בניית תרחישים – תרגיל   (35 דקות + 15 דקות הצגה וסיכום)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מפגש 4א: שיטות וכלים בחשיבת עתיד – המשך</dc:title>
  <dc:creator>Aharon H.</dc:creator>
  <cp:lastModifiedBy>Aharon H.</cp:lastModifiedBy>
  <cp:revision>3</cp:revision>
  <dcterms:created xsi:type="dcterms:W3CDTF">2021-07-20T13:12:49Z</dcterms:created>
  <dcterms:modified xsi:type="dcterms:W3CDTF">2021-07-20T15:58:19Z</dcterms:modified>
</cp:coreProperties>
</file>