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91542-B189-4B8A-856E-C08B607F67C7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2F8E2-CB55-486C-87F2-2F4141E3E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he-IL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F4D56-AF49-48AE-8FC8-26021A372D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 (Hebrew)" charset="0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 (Hebrew)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57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F53B58-9CFA-4E5F-BB8D-9DDA13EE2C79}" type="slidenum">
              <a:rPr kumimoji="0" lang="he-IL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he-I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13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e-IL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C3A05-391A-4788-93B1-3707669C9740}" type="slidenum">
              <a:rPr kumimoji="0" lang="he-IL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he-I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547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F72F0-6627-46CE-8D65-90BF706E8867}" type="slidenum">
              <a:rPr kumimoji="0" lang="he-IL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e-I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69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he-I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1FE3E-B14A-4339-9608-0FBAAB3B499C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335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he-IL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E43839-FD88-4F73-AE17-83C773C36198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828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9300" indent="-287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4488" indent="-230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6450" indent="-230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3650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0850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8050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5250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C024A-39D5-47A8-8385-B73A91D44F51}" type="slidenum">
              <a:rPr kumimoji="0" lang="he-IL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456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he-IL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0384A-AF69-4361-B64E-326FEE0B0971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892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8B68D9-2B7C-45FE-9464-471BC1CC3CA9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he-IL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303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8F1CA-3ABA-47EA-BAB5-F5F9CC475211}" type="slidenum">
              <a:rPr kumimoji="0" lang="he-IL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he-I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894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he-IL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AFFA9A-6C55-41EE-B131-7DE299425DA0}" type="slidenum">
              <a:rPr kumimoji="0" lang="he-IL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he-I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72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6A79F1C-8790-4B46-869D-D66B12AC9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660" y="1673904"/>
            <a:ext cx="7830704" cy="2387600"/>
          </a:xfrm>
        </p:spPr>
        <p:txBody>
          <a:bodyPr anchor="ctr"/>
          <a:lstStyle>
            <a:lvl1pPr algn="ctr">
              <a:defRPr lang="he-IL" sz="60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7FFA86B-0EB6-4C9B-B328-B69E4AACB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658" y="4153579"/>
            <a:ext cx="7830705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51A3E1A-36C8-4BF5-A4DC-49317E5D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291" y="6302612"/>
            <a:ext cx="824345" cy="365125"/>
          </a:xfrm>
        </p:spPr>
        <p:txBody>
          <a:bodyPr/>
          <a:lstStyle>
            <a:lvl1pPr algn="ctr">
              <a:defRPr sz="1800"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593D750E-4B78-4E99-B797-546BD618210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8374967" y="1731056"/>
            <a:ext cx="3086971" cy="410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27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B40F022-CF27-4F73-AE0B-DA92FD2AA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75" y="212720"/>
            <a:ext cx="10407368" cy="1325563"/>
          </a:xfrm>
        </p:spPr>
        <p:txBody>
          <a:bodyPr/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7C781560-2AA7-4C98-8D39-80D6B859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16ADE57F-3843-4D98-AA89-DD29BA5C1B3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72" y="115360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11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8EECC82-4332-49EA-847F-41B22437D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1A16F33-DBE0-4BC5-BD58-A0E16D77855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0" y="115360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531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8E5C784-F334-43E5-A046-DF578727C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290939"/>
            <a:ext cx="4571999" cy="1766461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268839B-4862-433B-8175-70CF96E82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183" y="290945"/>
            <a:ext cx="6830290" cy="6262255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  <a:lvl2pPr>
              <a:lnSpc>
                <a:spcPct val="100000"/>
              </a:lnSpc>
              <a:defRPr sz="3200"/>
            </a:lvl2pPr>
            <a:lvl3pPr>
              <a:lnSpc>
                <a:spcPct val="100000"/>
              </a:lnSpc>
              <a:defRPr sz="2800"/>
            </a:lvl3pPr>
            <a:lvl4pPr>
              <a:lnSpc>
                <a:spcPct val="100000"/>
              </a:lnSpc>
              <a:defRPr sz="2400"/>
            </a:lvl4pPr>
            <a:lvl5pPr>
              <a:lnSpc>
                <a:spcPct val="100000"/>
              </a:lnSpc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AAB3812-692F-4F79-9827-0B088A040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7927" y="2057400"/>
            <a:ext cx="4571999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C59B1E6-B599-4392-8175-5CF8D1B5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4D2ADD6C-FE7C-4F4D-B5CC-E4857F528DA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72" y="212642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212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F7EA1B9-B76B-4AF7-9281-6B1D0B71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4" y="304801"/>
            <a:ext cx="4433454" cy="1752599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83965521-383A-49A3-8066-2866AB38F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53891" y="360218"/>
            <a:ext cx="6830291" cy="61929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0970271-4AEB-4869-99C2-622C4F1BB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6474" y="2057399"/>
            <a:ext cx="4433454" cy="4495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CDDD0AA-895B-41BD-AE4E-F49CC9BCE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776104A-7E6C-4C52-AAB7-999E2B16864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72" y="212642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514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719DC7E-4A50-4826-83BC-C4C4A421E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6231057B-48C3-45EA-A826-EB56AA3D6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31BE8EE-A0E2-4302-8E78-BA972A2DC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BBF3099-AE15-4B50-8174-AA42555C593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72" y="212642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600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88CFDEF7-3E06-4A10-BE08-31F10EBCC1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92939" y="268140"/>
            <a:ext cx="2628900" cy="620193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F2EC51E7-36F5-447A-812A-2114C0210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1782" y="268140"/>
            <a:ext cx="8738757" cy="6201930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AF407BF-4D81-477A-BB2B-21DF59EFB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1EA2E4ED-4387-4D58-B2F0-CA628790DA5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 rot="5400000">
            <a:off x="10624019" y="-133658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1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שולש שווה-שוקיים 11">
            <a:extLst>
              <a:ext uri="{FF2B5EF4-FFF2-40B4-BE49-F238E27FC236}">
                <a16:creationId xmlns:a16="http://schemas.microsoft.com/office/drawing/2014/main" id="{21B19517-9814-4103-86F7-AB8A29F722EE}"/>
              </a:ext>
            </a:extLst>
          </p:cNvPr>
          <p:cNvSpPr/>
          <p:nvPr userDrawn="1"/>
        </p:nvSpPr>
        <p:spPr>
          <a:xfrm rot="16200000">
            <a:off x="8022901" y="2667787"/>
            <a:ext cx="4862945" cy="3491603"/>
          </a:xfrm>
          <a:prstGeom prst="triangle">
            <a:avLst>
              <a:gd name="adj" fmla="val 0"/>
            </a:avLst>
          </a:prstGeom>
          <a:gradFill flip="none" rotWithShape="1">
            <a:gsLst>
              <a:gs pos="1000">
                <a:srgbClr val="95B65D"/>
              </a:gs>
              <a:gs pos="97000">
                <a:srgbClr val="FFE593">
                  <a:alpha val="26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משולש שווה-שוקיים 6">
            <a:extLst>
              <a:ext uri="{FF2B5EF4-FFF2-40B4-BE49-F238E27FC236}">
                <a16:creationId xmlns:a16="http://schemas.microsoft.com/office/drawing/2014/main" id="{3A784CEE-05A7-4F1D-8B3D-D04A4EC4F579}"/>
              </a:ext>
            </a:extLst>
          </p:cNvPr>
          <p:cNvSpPr/>
          <p:nvPr userDrawn="1"/>
        </p:nvSpPr>
        <p:spPr>
          <a:xfrm rot="10800000">
            <a:off x="8708570" y="-1"/>
            <a:ext cx="3483428" cy="5184096"/>
          </a:xfrm>
          <a:prstGeom prst="triangle">
            <a:avLst>
              <a:gd name="adj" fmla="val 0"/>
            </a:avLst>
          </a:prstGeom>
          <a:gradFill flip="none" rotWithShape="1">
            <a:gsLst>
              <a:gs pos="98000">
                <a:srgbClr val="F33FAA"/>
              </a:gs>
              <a:gs pos="55000">
                <a:srgbClr val="F9929F">
                  <a:alpha val="36000"/>
                </a:srgbClr>
              </a:gs>
              <a:gs pos="2000">
                <a:srgbClr val="FFE59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6A79F1C-8790-4B46-869D-D66B12AC9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382" y="2488030"/>
            <a:ext cx="8364848" cy="1573473"/>
          </a:xfrm>
          <a:prstGeom prst="rect">
            <a:avLst/>
          </a:prstGeom>
          <a:solidFill>
            <a:srgbClr val="CA0C7D">
              <a:alpha val="24000"/>
            </a:srgbClr>
          </a:solidFill>
          <a:ln>
            <a:noFill/>
          </a:ln>
        </p:spPr>
        <p:txBody>
          <a:bodyPr anchor="ctr"/>
          <a:lstStyle>
            <a:lvl1pPr algn="r">
              <a:defRPr lang="he-IL" sz="54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7FFA86B-0EB6-4C9B-B328-B69E4AACB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1382" y="4148996"/>
            <a:ext cx="8364848" cy="1293865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51A3E1A-36C8-4BF5-A4DC-49317E5D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291" y="6302612"/>
            <a:ext cx="824345" cy="365125"/>
          </a:xfrm>
        </p:spPr>
        <p:txBody>
          <a:bodyPr/>
          <a:lstStyle>
            <a:lvl1pPr algn="ctr">
              <a:defRPr sz="1800"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593D750E-4B78-4E99-B797-546BD618210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6419" y="220334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12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שולש שווה-שוקיים 6">
            <a:extLst>
              <a:ext uri="{FF2B5EF4-FFF2-40B4-BE49-F238E27FC236}">
                <a16:creationId xmlns:a16="http://schemas.microsoft.com/office/drawing/2014/main" id="{3A784CEE-05A7-4F1D-8B3D-D04A4EC4F579}"/>
              </a:ext>
            </a:extLst>
          </p:cNvPr>
          <p:cNvSpPr/>
          <p:nvPr userDrawn="1"/>
        </p:nvSpPr>
        <p:spPr>
          <a:xfrm rot="10800000">
            <a:off x="8665028" y="-1"/>
            <a:ext cx="3526968" cy="5184096"/>
          </a:xfrm>
          <a:prstGeom prst="triangle">
            <a:avLst>
              <a:gd name="adj" fmla="val 0"/>
            </a:avLst>
          </a:prstGeom>
          <a:gradFill flip="none" rotWithShape="1">
            <a:gsLst>
              <a:gs pos="96656">
                <a:srgbClr val="49878E"/>
              </a:gs>
              <a:gs pos="95312">
                <a:srgbClr val="4F878F"/>
              </a:gs>
              <a:gs pos="2000">
                <a:srgbClr val="5A889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6A79F1C-8790-4B46-869D-D66B12AC9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382" y="2488030"/>
            <a:ext cx="8364848" cy="1573473"/>
          </a:xfrm>
          <a:solidFill>
            <a:schemeClr val="tx2"/>
          </a:solidFill>
        </p:spPr>
        <p:txBody>
          <a:bodyPr anchor="ctr"/>
          <a:lstStyle>
            <a:lvl1pPr algn="r">
              <a:defRPr lang="he-IL" sz="5400" b="0" kern="1200" dirty="0" smtClean="0">
                <a:solidFill>
                  <a:srgbClr val="F33F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7FFA86B-0EB6-4C9B-B328-B69E4AACB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1382" y="4148996"/>
            <a:ext cx="8364848" cy="1293865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51A3E1A-36C8-4BF5-A4DC-49317E5D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291" y="6302612"/>
            <a:ext cx="824345" cy="365125"/>
          </a:xfrm>
        </p:spPr>
        <p:txBody>
          <a:bodyPr/>
          <a:lstStyle>
            <a:lvl1pPr algn="ctr">
              <a:defRPr sz="1800"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593D750E-4B78-4E99-B797-546BD618210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6419" y="220334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משולש שווה-שוקיים 11">
            <a:extLst>
              <a:ext uri="{FF2B5EF4-FFF2-40B4-BE49-F238E27FC236}">
                <a16:creationId xmlns:a16="http://schemas.microsoft.com/office/drawing/2014/main" id="{21B19517-9814-4103-86F7-AB8A29F722EE}"/>
              </a:ext>
            </a:extLst>
          </p:cNvPr>
          <p:cNvSpPr/>
          <p:nvPr userDrawn="1"/>
        </p:nvSpPr>
        <p:spPr>
          <a:xfrm rot="16200000">
            <a:off x="7991601" y="2636484"/>
            <a:ext cx="3416059" cy="5001088"/>
          </a:xfrm>
          <a:prstGeom prst="triangle">
            <a:avLst>
              <a:gd name="adj" fmla="val 0"/>
            </a:avLst>
          </a:prstGeom>
          <a:gradFill flip="none" rotWithShape="1">
            <a:gsLst>
              <a:gs pos="1000">
                <a:schemeClr val="tx2">
                  <a:lumMod val="40000"/>
                  <a:lumOff val="60000"/>
                  <a:alpha val="22000"/>
                </a:schemeClr>
              </a:gs>
              <a:gs pos="97000">
                <a:schemeClr val="bg2">
                  <a:lumMod val="9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88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C1521CBB-0B8F-4303-A743-800878BD0DAA}"/>
              </a:ext>
            </a:extLst>
          </p:cNvPr>
          <p:cNvSpPr/>
          <p:nvPr userDrawn="1"/>
        </p:nvSpPr>
        <p:spPr>
          <a:xfrm>
            <a:off x="0" y="14744"/>
            <a:ext cx="12191999" cy="6840000"/>
          </a:xfrm>
          <a:prstGeom prst="rect">
            <a:avLst/>
          </a:prstGeom>
          <a:gradFill flip="none" rotWithShape="1">
            <a:gsLst>
              <a:gs pos="98000">
                <a:srgbClr val="CBDDDD"/>
              </a:gs>
              <a:gs pos="72000">
                <a:srgbClr val="BAD8D8"/>
              </a:gs>
              <a:gs pos="57000">
                <a:srgbClr val="A9D2D2"/>
              </a:gs>
              <a:gs pos="2000">
                <a:srgbClr val="3AADAD"/>
              </a:gs>
              <a:gs pos="28000">
                <a:srgbClr val="74C0C0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משולש שווה-שוקיים 8">
            <a:extLst>
              <a:ext uri="{FF2B5EF4-FFF2-40B4-BE49-F238E27FC236}">
                <a16:creationId xmlns:a16="http://schemas.microsoft.com/office/drawing/2014/main" id="{D939D193-66DD-4B67-92C4-C30989C92F44}"/>
              </a:ext>
            </a:extLst>
          </p:cNvPr>
          <p:cNvSpPr/>
          <p:nvPr userDrawn="1"/>
        </p:nvSpPr>
        <p:spPr>
          <a:xfrm rot="10800000">
            <a:off x="8665028" y="-1"/>
            <a:ext cx="3526968" cy="5184096"/>
          </a:xfrm>
          <a:prstGeom prst="triangle">
            <a:avLst>
              <a:gd name="adj" fmla="val 0"/>
            </a:avLst>
          </a:prstGeom>
          <a:gradFill flip="none" rotWithShape="1">
            <a:gsLst>
              <a:gs pos="96656">
                <a:srgbClr val="49878E"/>
              </a:gs>
              <a:gs pos="95312">
                <a:srgbClr val="4F878F"/>
              </a:gs>
              <a:gs pos="2000">
                <a:srgbClr val="5A889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F5E5F13-2B90-4FBB-878C-B6C2C30AD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58" y="1563693"/>
            <a:ext cx="10315505" cy="5111744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44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36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32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8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B66BBFA-A6FA-4D1F-9BC6-CD178DAB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45457" y="6310312"/>
            <a:ext cx="497114" cy="365125"/>
          </a:xfrm>
        </p:spPr>
        <p:txBody>
          <a:bodyPr/>
          <a:lstStyle>
            <a:lvl1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6FDBA91-8666-42C7-B07C-F6998CD414D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6419" y="220334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משולש שווה-שוקיים 10">
            <a:extLst>
              <a:ext uri="{FF2B5EF4-FFF2-40B4-BE49-F238E27FC236}">
                <a16:creationId xmlns:a16="http://schemas.microsoft.com/office/drawing/2014/main" id="{640294FD-C584-4DAB-AF87-68BD513069E9}"/>
              </a:ext>
            </a:extLst>
          </p:cNvPr>
          <p:cNvSpPr/>
          <p:nvPr userDrawn="1"/>
        </p:nvSpPr>
        <p:spPr>
          <a:xfrm rot="16200000">
            <a:off x="7991601" y="2636484"/>
            <a:ext cx="3416059" cy="5001088"/>
          </a:xfrm>
          <a:prstGeom prst="triangle">
            <a:avLst>
              <a:gd name="adj" fmla="val 0"/>
            </a:avLst>
          </a:prstGeom>
          <a:gradFill flip="none" rotWithShape="1">
            <a:gsLst>
              <a:gs pos="1000">
                <a:schemeClr val="tx2">
                  <a:lumMod val="40000"/>
                  <a:lumOff val="60000"/>
                  <a:alpha val="22000"/>
                </a:schemeClr>
              </a:gs>
              <a:gs pos="97000">
                <a:schemeClr val="bg2">
                  <a:lumMod val="9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655A842F-313C-4557-B151-DB2022E6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59" y="147415"/>
            <a:ext cx="9347879" cy="1325563"/>
          </a:xfrm>
          <a:solidFill>
            <a:srgbClr val="CA0C7D">
              <a:alpha val="33000"/>
            </a:srgbClr>
          </a:solidFill>
        </p:spPr>
        <p:txBody>
          <a:bodyPr>
            <a:noAutofit/>
          </a:bodyPr>
          <a:lstStyle>
            <a:lvl1pPr algn="ctr">
              <a:defRPr lang="he-IL" sz="5400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46390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כותרת ותוכן"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C1521CBB-0B8F-4303-A743-800878BD0DAA}"/>
              </a:ext>
            </a:extLst>
          </p:cNvPr>
          <p:cNvSpPr/>
          <p:nvPr userDrawn="1"/>
        </p:nvSpPr>
        <p:spPr>
          <a:xfrm>
            <a:off x="0" y="14744"/>
            <a:ext cx="12191999" cy="6840000"/>
          </a:xfrm>
          <a:prstGeom prst="rect">
            <a:avLst/>
          </a:prstGeom>
          <a:gradFill flip="none" rotWithShape="1">
            <a:gsLst>
              <a:gs pos="98000">
                <a:srgbClr val="CBDDDD"/>
              </a:gs>
              <a:gs pos="72000">
                <a:srgbClr val="BAD8D8"/>
              </a:gs>
              <a:gs pos="57000">
                <a:srgbClr val="A9D2D2"/>
              </a:gs>
              <a:gs pos="2000">
                <a:srgbClr val="3AADAD"/>
              </a:gs>
              <a:gs pos="28000">
                <a:srgbClr val="74C0C0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655A842F-313C-4557-B151-DB2022E6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495" y="147415"/>
            <a:ext cx="10730406" cy="1325563"/>
          </a:xfrm>
        </p:spPr>
        <p:txBody>
          <a:bodyPr>
            <a:noAutofit/>
          </a:bodyPr>
          <a:lstStyle>
            <a:lvl1pPr>
              <a:defRPr lang="he-IL" sz="60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F5E5F13-2B90-4FBB-878C-B6C2C30AD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563693"/>
            <a:ext cx="11326218" cy="5111744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44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36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32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800">
                <a:solidFill>
                  <a:srgbClr val="3441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B66BBFA-A6FA-4D1F-9BC6-CD178DAB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45457" y="6310312"/>
            <a:ext cx="497114" cy="365125"/>
          </a:xfrm>
        </p:spPr>
        <p:txBody>
          <a:bodyPr/>
          <a:lstStyle>
            <a:lvl1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886A6E2-A55A-4973-98B2-EDCB2C21F72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65372" y="14744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47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C1521CBB-0B8F-4303-A743-800878BD0DAA}"/>
              </a:ext>
            </a:extLst>
          </p:cNvPr>
          <p:cNvSpPr/>
          <p:nvPr userDrawn="1"/>
        </p:nvSpPr>
        <p:spPr>
          <a:xfrm>
            <a:off x="0" y="14744"/>
            <a:ext cx="12191999" cy="6840000"/>
          </a:xfrm>
          <a:prstGeom prst="rect">
            <a:avLst/>
          </a:prstGeom>
          <a:gradFill flip="none" rotWithShape="1">
            <a:gsLst>
              <a:gs pos="98000">
                <a:srgbClr val="CBDDDD"/>
              </a:gs>
              <a:gs pos="72000">
                <a:srgbClr val="BAD8D8"/>
              </a:gs>
              <a:gs pos="57000">
                <a:srgbClr val="A9D2D2"/>
              </a:gs>
              <a:gs pos="2000">
                <a:srgbClr val="3AADAD"/>
              </a:gs>
              <a:gs pos="28000">
                <a:srgbClr val="74C0C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655A842F-313C-4557-B151-DB2022E6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121" y="147415"/>
            <a:ext cx="10795779" cy="1325563"/>
          </a:xfrm>
        </p:spPr>
        <p:txBody>
          <a:bodyPr>
            <a:noAutofit/>
          </a:bodyPr>
          <a:lstStyle>
            <a:lvl1pPr>
              <a:defRPr lang="he-IL" sz="60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F5E5F13-2B90-4FBB-878C-B6C2C30AD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329" y="1563693"/>
            <a:ext cx="11625264" cy="5111744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§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B66BBFA-A6FA-4D1F-9BC6-CD178DAB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45457" y="6310312"/>
            <a:ext cx="497114" cy="365125"/>
          </a:xfrm>
        </p:spPr>
        <p:txBody>
          <a:bodyPr/>
          <a:lstStyle>
            <a:lvl1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DD6EE82C-3740-4E18-86B4-3170560D7A0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0" y="0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17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1A3E0D03-2F4C-4747-9236-D64118DC76FE}"/>
              </a:ext>
            </a:extLst>
          </p:cNvPr>
          <p:cNvSpPr/>
          <p:nvPr userDrawn="1"/>
        </p:nvSpPr>
        <p:spPr>
          <a:xfrm>
            <a:off x="0" y="889"/>
            <a:ext cx="12191999" cy="6840000"/>
          </a:xfrm>
          <a:prstGeom prst="rect">
            <a:avLst/>
          </a:prstGeom>
          <a:gradFill flip="none" rotWithShape="1">
            <a:gsLst>
              <a:gs pos="98000">
                <a:srgbClr val="CBDDDD"/>
              </a:gs>
              <a:gs pos="72000">
                <a:srgbClr val="BAD8D8"/>
              </a:gs>
              <a:gs pos="35000">
                <a:srgbClr val="A9D2D2"/>
              </a:gs>
              <a:gs pos="2000">
                <a:srgbClr val="3AADAD"/>
              </a:gs>
              <a:gs pos="0">
                <a:srgbClr val="74C0C0"/>
              </a:gs>
            </a:gsLst>
            <a:lin ang="2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8393A54-6EB8-4FA2-9AD2-A5EDFFA65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73927"/>
            <a:ext cx="6715579" cy="1833128"/>
          </a:xfrm>
          <a:solidFill>
            <a:srgbClr val="CA0C7D">
              <a:alpha val="23000"/>
            </a:srgbClr>
          </a:solidFill>
        </p:spPr>
        <p:txBody>
          <a:bodyPr anchor="ctr">
            <a:normAutofit/>
          </a:bodyPr>
          <a:lstStyle>
            <a:lvl1pPr>
              <a:defRPr lang="he-IL" sz="54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4930217-E15C-4B86-99F0-6CB13CD20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6715579" cy="1500187"/>
          </a:xfrm>
        </p:spPr>
        <p:txBody>
          <a:bodyPr anchor="ctr">
            <a:normAutofit/>
          </a:bodyPr>
          <a:lstStyle>
            <a:lvl1pPr marL="0" indent="0">
              <a:buNone/>
              <a:defRPr lang="he-IL" sz="4000" kern="12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4B12D49-C52D-40CA-AC13-D47F1FCB8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891" y="6306696"/>
            <a:ext cx="810491" cy="365125"/>
          </a:xfrm>
        </p:spPr>
        <p:txBody>
          <a:bodyPr/>
          <a:lstStyle>
            <a:lvl1pPr algn="ctr">
              <a:defRPr sz="1800"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6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8FEA27DD-795F-44D6-BE4F-60D819BB17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010" y="1579293"/>
            <a:ext cx="3238919" cy="451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33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207B3A3-467F-4156-8707-8B03BD51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855" y="212720"/>
            <a:ext cx="10383988" cy="1325563"/>
          </a:xfrm>
        </p:spPr>
        <p:txBody>
          <a:bodyPr/>
          <a:lstStyle>
            <a:lvl1pPr>
              <a:defRPr lang="he-IL" sz="6000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9920E7A-2F57-420D-A3DD-0F04FA3D69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1778" y="1645510"/>
            <a:ext cx="5756560" cy="4999770"/>
          </a:xfrm>
        </p:spPr>
        <p:txBody>
          <a:bodyPr/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CD1F7E0-4CF2-46CB-A84B-DB5218663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964" y="1645510"/>
            <a:ext cx="5756560" cy="499977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90886D0-6997-4A94-96ED-ADC10BA06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AE0E881-8BD7-44F6-B90A-A7B5E773277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72" y="-9808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59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C0406F2-43B5-4DF0-BEEE-58438DD71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476" y="240430"/>
            <a:ext cx="10252273" cy="1321773"/>
          </a:xfrm>
        </p:spPr>
        <p:txBody>
          <a:bodyPr/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0A10871-189B-4109-9EED-B906662E3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240" y="1681163"/>
            <a:ext cx="5760000" cy="894270"/>
          </a:xfrm>
        </p:spPr>
        <p:txBody>
          <a:bodyPr anchor="ctr">
            <a:noAutofit/>
          </a:bodyPr>
          <a:lstStyle>
            <a:lvl1pPr marL="0" indent="0">
              <a:buNone/>
              <a:defRPr lang="he-IL" sz="4000" b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C64DF6D-D7D2-4DAA-A5C3-69A668B49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3770" y="2671332"/>
            <a:ext cx="5760000" cy="3987800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400"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2D081527-5DE4-4720-8C1C-84C29F9C35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8750" y="1681163"/>
            <a:ext cx="5760000" cy="894270"/>
          </a:xfrm>
        </p:spPr>
        <p:txBody>
          <a:bodyPr anchor="ctr">
            <a:noAutofit/>
          </a:bodyPr>
          <a:lstStyle>
            <a:lvl1pPr marL="0" indent="0"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62CCB834-E4EA-4B62-BE20-D114803A9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41165" y="2671332"/>
            <a:ext cx="5760000" cy="3987800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400"/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68AA594A-B59D-4862-8C2D-4B9D5B5BC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63AF385E-211B-40F2-8E67-36807C6F78E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8669"/>
          <a:stretch/>
        </p:blipFill>
        <p:spPr bwMode="auto">
          <a:xfrm>
            <a:off x="107372" y="-33635"/>
            <a:ext cx="1245122" cy="165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43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7C7FE005-4801-4FC5-BF03-6D680E7D463C}"/>
              </a:ext>
            </a:extLst>
          </p:cNvPr>
          <p:cNvSpPr/>
          <p:nvPr userDrawn="1"/>
        </p:nvSpPr>
        <p:spPr>
          <a:xfrm>
            <a:off x="0" y="0"/>
            <a:ext cx="12191999" cy="6840000"/>
          </a:xfrm>
          <a:prstGeom prst="rect">
            <a:avLst/>
          </a:prstGeom>
          <a:gradFill flip="none" rotWithShape="1">
            <a:gsLst>
              <a:gs pos="98000">
                <a:srgbClr val="CBDDDD"/>
              </a:gs>
              <a:gs pos="72000">
                <a:srgbClr val="BAD8D8"/>
              </a:gs>
              <a:gs pos="57000">
                <a:srgbClr val="A9D2D2"/>
              </a:gs>
              <a:gs pos="2000">
                <a:srgbClr val="3AADAD"/>
              </a:gs>
              <a:gs pos="28000">
                <a:srgbClr val="74C0C0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48EA39E1-C569-4167-8548-129CA55F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" y="212720"/>
            <a:ext cx="11478498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D466F4F-3AB1-407B-A8B5-7486D52AD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345" y="1673220"/>
            <a:ext cx="11478498" cy="497206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BE0FAAA-3C3B-45B1-B3B9-FB5FA301D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72" y="6377515"/>
            <a:ext cx="671945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80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lang="he-IL" sz="6000" kern="1200" dirty="0" smtClean="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lang="he-IL" sz="4400" kern="1200" dirty="0" smtClean="0">
          <a:solidFill>
            <a:srgbClr val="34415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he-IL" sz="4000" kern="1200" dirty="0" smtClean="0">
          <a:solidFill>
            <a:schemeClr val="tx1">
              <a:lumMod val="50000"/>
              <a:lumOff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he-IL" sz="3600" kern="1200" dirty="0" smtClean="0">
          <a:solidFill>
            <a:srgbClr val="34415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he-IL" sz="3200" kern="1200" dirty="0" smtClean="0">
          <a:solidFill>
            <a:srgbClr val="34415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he-IL" sz="2800" kern="1200" dirty="0" smtClean="0">
          <a:solidFill>
            <a:srgbClr val="34415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8.jpeg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291" y="2016392"/>
            <a:ext cx="8364848" cy="1573473"/>
          </a:xfrm>
        </p:spPr>
        <p:txBody>
          <a:bodyPr/>
          <a:lstStyle/>
          <a:p>
            <a:r>
              <a:rPr lang="he-IL" dirty="0" smtClean="0"/>
              <a:t>מפגש </a:t>
            </a:r>
            <a:r>
              <a:rPr lang="he-IL" dirty="0" smtClean="0"/>
              <a:t>9 </a:t>
            </a:r>
            <a:r>
              <a:rPr lang="he-IL" dirty="0" smtClean="0"/>
              <a:t>– קלפים פרועים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כותרת משנה 2">
            <a:extLst>
              <a:ext uri="{FF2B5EF4-FFF2-40B4-BE49-F238E27FC236}">
                <a16:creationId xmlns:a16="http://schemas.microsoft.com/office/drawing/2014/main" id="{6B982845-92C9-4732-A2D2-129D4C63E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658" y="4153579"/>
            <a:ext cx="7830705" cy="1275069"/>
          </a:xfrm>
        </p:spPr>
        <p:txBody>
          <a:bodyPr/>
          <a:lstStyle/>
          <a:p>
            <a:r>
              <a:rPr lang="he-IL" dirty="0"/>
              <a:t>ד"ר אהרון האופטמן</a:t>
            </a:r>
          </a:p>
        </p:txBody>
      </p:sp>
    </p:spTree>
    <p:extLst>
      <p:ext uri="{BB962C8B-B14F-4D97-AF65-F5344CB8AC3E}">
        <p14:creationId xmlns:p14="http://schemas.microsoft.com/office/powerpoint/2010/main" val="16703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060" y="544349"/>
            <a:ext cx="3989038" cy="59490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8009" y="972152"/>
            <a:ext cx="6208294" cy="3944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8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"</a:t>
            </a:r>
            <a:r>
              <a:rPr kumimoji="0" lang="he-IL" sz="3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תרחישים </a:t>
            </a:r>
            <a:r>
              <a:rPr kumimoji="0" lang="he-IL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בנויים היטב יכולים לסייע </a:t>
            </a:r>
            <a:r>
              <a:rPr kumimoji="0" lang="he-IL" sz="3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לארגונים </a:t>
            </a:r>
            <a:r>
              <a:rPr kumimoji="0" lang="he-IL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הסובלים מהתכחשות </a:t>
            </a:r>
            <a:r>
              <a:rPr kumimoji="0" lang="he-IL" sz="3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לשינויים, </a:t>
            </a:r>
            <a:r>
              <a:rPr kumimoji="0" lang="he-IL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"להתאמן" מראש</a:t>
            </a:r>
            <a:r>
              <a:rPr kumimoji="0" lang="he-IL" sz="3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...</a:t>
            </a:r>
          </a:p>
          <a:p>
            <a:pPr marL="0" marR="0" lvl="0" indent="0" algn="r" defTabSz="914400" rtl="1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לעודד </a:t>
            </a:r>
            <a:r>
              <a:rPr kumimoji="0" lang="he-IL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את מנהלי הארגונים לחשוב על ה"לא ייאמן</a:t>
            </a:r>
            <a:r>
              <a:rPr kumimoji="0" lang="he-IL" sz="3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"..</a:t>
            </a:r>
          </a:p>
          <a:p>
            <a:pPr marL="0" marR="0" lvl="0" indent="0" algn="r" defTabSz="914400" rtl="1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6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       </a:t>
            </a:r>
            <a:r>
              <a:rPr kumimoji="0" lang="he-IL" sz="8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"</a:t>
            </a:r>
            <a:endParaRPr kumimoji="0" lang="he-IL" sz="8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Schwartz and Randall (2007)</a:t>
            </a:r>
          </a:p>
        </p:txBody>
      </p:sp>
    </p:spTree>
    <p:extLst>
      <p:ext uri="{BB962C8B-B14F-4D97-AF65-F5344CB8AC3E}">
        <p14:creationId xmlns:p14="http://schemas.microsoft.com/office/powerpoint/2010/main" val="139837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10" descr="http://www.britannica.com/blogs/wp-content/uploads/2009/05/out-of-the-blu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4771">
            <a:off x="7555408" y="1300534"/>
            <a:ext cx="29718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8"/>
          <p:cNvPicPr>
            <a:picLocks noChangeAspect="1" noChangeArrowheads="1"/>
          </p:cNvPicPr>
          <p:nvPr/>
        </p:nvPicPr>
        <p:blipFill>
          <a:blip r:embed="rId4" cstate="print">
            <a:lum bright="-12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" t="3784" r="3510"/>
          <a:stretch>
            <a:fillRect/>
          </a:stretch>
        </p:blipFill>
        <p:spPr bwMode="auto">
          <a:xfrm>
            <a:off x="1524001" y="692696"/>
            <a:ext cx="3843101" cy="5383088"/>
          </a:xfrm>
          <a:prstGeom prst="rect">
            <a:avLst/>
          </a:prstGeom>
          <a:noFill/>
          <a:ln w="28575">
            <a:solidFill>
              <a:srgbClr val="22289E"/>
            </a:solidFill>
            <a:miter lim="800000"/>
            <a:headEnd/>
            <a:tailEnd/>
          </a:ln>
        </p:spPr>
      </p:pic>
      <p:sp>
        <p:nvSpPr>
          <p:cNvPr id="10243" name="TextBox 7"/>
          <p:cNvSpPr txBox="1">
            <a:spLocks noChangeArrowheads="1"/>
          </p:cNvSpPr>
          <p:nvPr/>
        </p:nvSpPr>
        <p:spPr bwMode="auto">
          <a:xfrm>
            <a:off x="1524000" y="6021389"/>
            <a:ext cx="1079500" cy="3381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 2012</a:t>
            </a:r>
          </a:p>
        </p:txBody>
      </p:sp>
      <p:pic>
        <p:nvPicPr>
          <p:cNvPr id="10245" name="Picture 5" descr="http://www.murmann-verlag.de/components/com_virtuemart/shop_image/product/Wild_Cards___Wen_4850f51721b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7926">
            <a:off x="4828441" y="320674"/>
            <a:ext cx="3127821" cy="48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629878" y="2037094"/>
            <a:ext cx="8826366" cy="67710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ארועים</a:t>
            </a:r>
            <a:r>
              <a:rPr kumimoji="0" lang="he-IL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עם סבירות נמוכה, אך השפעה גדולה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74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vuca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733" y="2031822"/>
            <a:ext cx="6285856" cy="440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59" y="147415"/>
            <a:ext cx="9886442" cy="1325563"/>
          </a:xfrm>
        </p:spPr>
        <p:txBody>
          <a:bodyPr/>
          <a:lstStyle/>
          <a:p>
            <a:r>
              <a:rPr lang="he-IL" sz="4800" dirty="0" smtClean="0"/>
              <a:t>המודעות לקלפים פרועים חשובה בעולם של </a:t>
            </a:r>
            <a:r>
              <a:rPr lang="en-US" sz="4800" dirty="0" smtClean="0"/>
              <a:t>VUCA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500511" y="2339559"/>
            <a:ext cx="27817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עולם של...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תנודתיות</a:t>
            </a: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</a:t>
            </a:r>
            <a:endParaRPr kumimoji="0" lang="he-IL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אי-וודאות</a:t>
            </a: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</a:t>
            </a:r>
            <a:endParaRPr kumimoji="0" lang="he-IL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מורכבות</a:t>
            </a: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</a:t>
            </a:r>
            <a:endParaRPr kumimoji="0" lang="he-IL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עמימות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92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085" y="308008"/>
            <a:ext cx="10030821" cy="1087655"/>
          </a:xfrm>
        </p:spPr>
        <p:txBody>
          <a:bodyPr/>
          <a:lstStyle/>
          <a:p>
            <a:r>
              <a:rPr lang="he-IL" sz="4700" dirty="0" smtClean="0"/>
              <a:t>קלפים פרועים: לא רק אסונות, אלא גם אירועים רצויים</a:t>
            </a:r>
            <a:endParaRPr lang="en-US" sz="47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76" y="1617044"/>
            <a:ext cx="8614610" cy="4764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6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0459" y="147416"/>
            <a:ext cx="9347879" cy="776610"/>
          </a:xfrm>
        </p:spPr>
        <p:txBody>
          <a:bodyPr/>
          <a:lstStyle/>
          <a:p>
            <a:r>
              <a:rPr lang="he-IL" sz="4800" dirty="0" smtClean="0"/>
              <a:t>דוגמאות לקלפים פרועים מהעבר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-109085" y="984135"/>
            <a:ext cx="6307754" cy="5691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e-IL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החלפת </a:t>
            </a:r>
            <a:r>
              <a:rPr kumimoji="0" lang="he-I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סוסים במכוניות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e-IL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מעבר </a:t>
            </a:r>
            <a:r>
              <a:rPr kumimoji="0" lang="he-I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מצילום אנלוגי (פילם) לדיגיטלי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e-I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פיגועי 9/11 (מגדלי התאומים)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e-I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נפילת חומת ברלין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e-I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התפרקות ברית המועצות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e-I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אסון הכור הגרעיני </a:t>
            </a:r>
            <a:r>
              <a:rPr kumimoji="0" lang="he-IL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בצ'רנוביל</a:t>
            </a:r>
            <a:r>
              <a:rPr kumimoji="0" lang="he-I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he-IL" sz="3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e-IL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מגיפת</a:t>
            </a:r>
            <a:r>
              <a:rPr kumimoji="0" lang="he-IL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הקורונה</a:t>
            </a: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e-IL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הקמת הממשלה החדשה?</a:t>
            </a: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e-I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הצפת נתיבי </a:t>
            </a:r>
            <a:r>
              <a:rPr kumimoji="0" lang="he-IL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אילון ב-1991 </a:t>
            </a:r>
            <a:r>
              <a:rPr kumimoji="0" lang="he-I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אם נתיבי איילון נסגרים פעם בכמה שנים זה לא נורא&amp;quot; - גלוב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767" y="1934678"/>
            <a:ext cx="4958233" cy="274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96912" y="5018195"/>
            <a:ext cx="5095941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תפישת אירוע כקלף פרוע עשויה להשתנות עם הזמן.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הצפת נתיבי איילון כיום – האם נתפשת כקלף פרוע?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84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5962" y="185917"/>
            <a:ext cx="9347879" cy="776610"/>
          </a:xfrm>
        </p:spPr>
        <p:txBody>
          <a:bodyPr/>
          <a:lstStyle/>
          <a:p>
            <a:r>
              <a:rPr lang="he-IL" sz="4800" dirty="0" smtClean="0"/>
              <a:t>דוגמאות לקלפים פרועים מהעתיד?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221381" y="1254558"/>
            <a:ext cx="6323798" cy="5372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הכפלת תוחלת החיים (או חיי אלמוות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התפרקות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האיחוד האירופי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פגיעת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אסטרואיד גדול בכדור הארץ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גילוי חיים תבוניים מחוץ לכדור הארץ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מעבר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המוני לצמחונות/טבעונות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קריסת האינטרנט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טיסה במהירות על-אורית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e-I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טלפורטציה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של עצמים פיזיים גדולים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מעבר המוני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לייצור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ביתי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416" y="1254558"/>
            <a:ext cx="3972338" cy="525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2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0459" y="147416"/>
            <a:ext cx="9347879" cy="988366"/>
          </a:xfrm>
        </p:spPr>
        <p:txBody>
          <a:bodyPr/>
          <a:lstStyle/>
          <a:p>
            <a:r>
              <a:rPr lang="he-IL" sz="4800" dirty="0" smtClean="0"/>
              <a:t>איתותים חלשים – </a:t>
            </a:r>
            <a:r>
              <a:rPr lang="en-US" sz="4800" dirty="0" smtClean="0"/>
              <a:t>Weak Signals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210459" y="1313669"/>
            <a:ext cx="7634130" cy="2563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הגדרה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he-IL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בהקשר לקלפים פרועים: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שינויים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קלים במצב העניינים 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העכשווי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או במגמות קיימות, אשר עשויים 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לרמז</a:t>
            </a: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על קלף פרוע 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פוטנציאלי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אם נבחין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בהם 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ונפרש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אותם 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כראוי.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9134" y="4454932"/>
            <a:ext cx="7565456" cy="1855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בהקשר רחב יותר: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שינויים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קלים במצב העניינים 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העכשווי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או במגמות קיימות, אשר עשויים לרמז על  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אירוע עתידי משמעותי או התפתחות משמעותית.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6" name="Picture 4" descr="Do Epidemiologists Play COVID-19 Computer Games After Work? – What&amp;#39;s the  PO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589" y="2416035"/>
            <a:ext cx="4211019" cy="340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57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04" y="1442854"/>
            <a:ext cx="6776185" cy="4249632"/>
          </a:xfrm>
          <a:prstGeom prst="rect">
            <a:avLst/>
          </a:prstGeom>
          <a:solidFill>
            <a:schemeClr val="tx2"/>
          </a:solidFill>
          <a:ln w="5715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0459" y="6124374"/>
            <a:ext cx="11811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Hiltunen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“Was It a Wild Card or Just Our Blindness to Gradual Change?”, Journal of Futures Studies, November 2006, 11(2)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0459" y="147416"/>
            <a:ext cx="9347879" cy="911364"/>
          </a:xfrm>
        </p:spPr>
        <p:txBody>
          <a:bodyPr/>
          <a:lstStyle/>
          <a:p>
            <a:r>
              <a:rPr lang="he-IL" sz="4800" dirty="0" smtClean="0"/>
              <a:t>איתותים חלשים כ"מבשרי" קלף פרוע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4819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06870" y="2408131"/>
            <a:ext cx="11332204" cy="3554820"/>
            <a:chOff x="188795" y="2408130"/>
            <a:chExt cx="8977326" cy="3554820"/>
          </a:xfrm>
        </p:grpSpPr>
        <p:sp>
          <p:nvSpPr>
            <p:cNvPr id="2" name="Rectangle 1"/>
            <p:cNvSpPr/>
            <p:nvPr/>
          </p:nvSpPr>
          <p:spPr>
            <a:xfrm>
              <a:off x="199010" y="2408130"/>
              <a:ext cx="8837485" cy="24468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It’s easy to see that little disruptive force on the horizon and think to yourself, “Boy I hope that thing goes away,”… Don’t ignore them</a:t>
              </a:r>
              <a:r>
                <a:rPr kumimoji="0" lang="he-IL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  <a:r>
                <a:rPr kumimoji="0" 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                                         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                                                  Ed </a:t>
              </a:r>
              <a:r>
                <a:rPr kumimoji="0" lang="en-US" sz="2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McNierney</a:t>
              </a:r>
              <a:r>
                <a: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, Kodak</a:t>
              </a: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       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88795" y="4854954"/>
              <a:ext cx="8977326" cy="1107996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otoNashkArabic"/>
                  <a:ea typeface="+mn-ea"/>
                  <a:cs typeface="+mn-cs"/>
                </a:rPr>
                <a:t>1976: Kodak invented the digital camera. </a:t>
              </a:r>
            </a:p>
            <a:p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otoNashkArabic"/>
                  <a:ea typeface="+mn-ea"/>
                  <a:cs typeface="+mn-cs"/>
                </a:rPr>
                <a:t>2012: Kodak filed for bankruptcy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1739780" y="332656"/>
            <a:ext cx="6309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Don’t ignore the signals</a:t>
            </a: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he-IL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521" y="39638"/>
            <a:ext cx="2554921" cy="22372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9496" y="6453336"/>
            <a:ext cx="8893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www.huffingtonpost.com/peter-diamandis/lessons-from-kodak_b_10287774.html</a:t>
            </a:r>
          </a:p>
        </p:txBody>
      </p:sp>
    </p:spTree>
    <p:extLst>
      <p:ext uri="{BB962C8B-B14F-4D97-AF65-F5344CB8AC3E}">
        <p14:creationId xmlns:p14="http://schemas.microsoft.com/office/powerpoint/2010/main" val="18386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3"/>
          <p:cNvSpPr txBox="1">
            <a:spLocks/>
          </p:cNvSpPr>
          <p:nvPr/>
        </p:nvSpPr>
        <p:spPr>
          <a:xfrm>
            <a:off x="664142" y="1397431"/>
            <a:ext cx="8171849" cy="3059066"/>
          </a:xfrm>
          <a:prstGeom prst="rect">
            <a:avLst/>
          </a:prstGeom>
          <a:noFill/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"חיסון" נגד התכחשות להפתעות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alt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איתגור</a:t>
            </a:r>
            <a:r>
              <a:rPr kumimoji="0" lang="he-IL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החשיבה הקונבנציונלית (תרחישים "סבירים")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פיתוח </a:t>
            </a:r>
            <a:r>
              <a:rPr kumimoji="0" lang="he-IL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מדיניות חסינה יותר </a:t>
            </a:r>
            <a:r>
              <a:rPr kumimoji="0" lang="he-IL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לאירועים </a:t>
            </a:r>
            <a:r>
              <a:rPr kumimoji="0" lang="he-IL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מפתיעים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היערכות לפעול נגד </a:t>
            </a:r>
            <a:r>
              <a:rPr kumimoji="0" lang="he-IL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קלפים פרועים לא </a:t>
            </a:r>
            <a:r>
              <a:rPr kumimoji="0" lang="he-IL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רצויים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היערכות לקידום קלפים פרועים רצויים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זיהוי </a:t>
            </a:r>
            <a:r>
              <a:rPr kumimoji="0" lang="he-IL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"</a:t>
            </a:r>
            <a:r>
              <a:rPr kumimoji="0" lang="he-IL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איתותים חלשים" - </a:t>
            </a:r>
            <a:r>
              <a:rPr kumimoji="0" lang="he-IL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להתרעה מוקדמת</a:t>
            </a:r>
            <a:endParaRPr kumimoji="0" lang="he-IL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209" y="205168"/>
            <a:ext cx="9347879" cy="911363"/>
          </a:xfrm>
        </p:spPr>
        <p:txBody>
          <a:bodyPr/>
          <a:lstStyle/>
          <a:p>
            <a:r>
              <a:rPr lang="he-IL" sz="4800" dirty="0"/>
              <a:t>התועלת ב"חשיבת קלפים פרועים</a:t>
            </a:r>
            <a:r>
              <a:rPr lang="he-IL" sz="4800" dirty="0" smtClean="0"/>
              <a:t>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919" y="207403"/>
            <a:ext cx="8373978" cy="63526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4" name="Oval 3"/>
          <p:cNvSpPr/>
          <p:nvPr/>
        </p:nvSpPr>
        <p:spPr>
          <a:xfrm>
            <a:off x="5390147" y="731520"/>
            <a:ext cx="1713297" cy="7411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5465545" y="4754880"/>
            <a:ext cx="1637899" cy="5390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>
            <a:endCxn id="5" idx="0"/>
          </p:cNvCxnSpPr>
          <p:nvPr/>
        </p:nvCxnSpPr>
        <p:spPr>
          <a:xfrm>
            <a:off x="6275672" y="1472665"/>
            <a:ext cx="8823" cy="32822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5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https://www.whatsnext.fi/_files/200000073-e0176e0178/futuregraphics-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042" y="58069"/>
            <a:ext cx="9076623" cy="6502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33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https://www.whatsnext.fi/_files/200000076-2f0b52f0b7/futuregraphics-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174" y="259882"/>
            <a:ext cx="8941868" cy="64827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898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0459" y="147416"/>
            <a:ext cx="9347879" cy="959490"/>
          </a:xfrm>
        </p:spPr>
        <p:txBody>
          <a:bodyPr/>
          <a:lstStyle/>
          <a:p>
            <a:r>
              <a:rPr lang="he-IL" sz="4800" dirty="0" smtClean="0"/>
              <a:t>איתותים חלשים – </a:t>
            </a:r>
            <a:r>
              <a:rPr lang="en-US" sz="4800" dirty="0" smtClean="0"/>
              <a:t>Weak Signals</a:t>
            </a:r>
            <a:endParaRPr lang="en-US" sz="4800" dirty="0"/>
          </a:p>
        </p:txBody>
      </p:sp>
      <p:pic>
        <p:nvPicPr>
          <p:cNvPr id="3" name="Picture 2" descr="https://www.whatsnext.fi/_files/200000076-2f0b52f0b7/futuregraphics-5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7259" y="1593298"/>
            <a:ext cx="9231079" cy="4717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241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https://www.whatsnext.fi/_files/200000076-2f0b52f0b7/futuregraphics-5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84194" y="756043"/>
            <a:ext cx="4995512" cy="5804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s://www.whatsnext.fi/_files/200000076-2f0b52f0b7/futuregraphics-5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6509" y="2021306"/>
            <a:ext cx="6477803" cy="4090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681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0459" y="147415"/>
            <a:ext cx="10569836" cy="1315625"/>
          </a:xfrm>
        </p:spPr>
        <p:txBody>
          <a:bodyPr/>
          <a:lstStyle/>
          <a:p>
            <a:r>
              <a:rPr lang="he-IL" sz="4800" dirty="0" smtClean="0"/>
              <a:t>אחד המקורות לאיתור איתותים חלשים טכנולוגיים – </a:t>
            </a:r>
            <a:r>
              <a:rPr lang="en-US" sz="4800" dirty="0" smtClean="0"/>
              <a:t>Gartner Hype Cycle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655" y="1632008"/>
            <a:ext cx="7447010" cy="486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 rot="335161">
            <a:off x="976144" y="2064721"/>
            <a:ext cx="2341676" cy="42280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06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7CD74-366F-4269-BCB8-75205EDAB8AD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Neuralink: &amp;quot;Within a year, the brain link between man and machine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792480"/>
            <a:ext cx="8233360" cy="463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78560" y="5675026"/>
            <a:ext cx="1153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roid Serif"/>
                <a:ea typeface="+mn-ea"/>
                <a:cs typeface="+mn-cs"/>
              </a:rPr>
              <a:t>Elon Musk: “We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roid Serif"/>
                <a:ea typeface="+mn-ea"/>
                <a:cs typeface="+mn-cs"/>
              </a:rPr>
              <a:t>expect to have these devices in place within a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roid Serif"/>
                <a:ea typeface="+mn-ea"/>
                <a:cs typeface="+mn-cs"/>
              </a:rPr>
              <a:t>year” (2020)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572" y="2785662"/>
            <a:ext cx="2992216" cy="395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4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460" y="1598106"/>
            <a:ext cx="87699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e-I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ידועים (במיוחד לחוקרים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די ברור שיקרו, אבל ללא כל ודאות לגבי העיתוי (למשל, רעידת אדמה עתידית)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e-IL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2. בלתי ידועים </a:t>
            </a:r>
            <a:r>
              <a:rPr kumimoji="0" lang="he-IL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(במיוחד לציבור, אך גם לרוב החוקרים)</a:t>
            </a:r>
            <a:endParaRPr kumimoji="0" lang="he-IL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אבל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בעיקרון אפשר </a:t>
            </a: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לגלותם בעזרת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ידע רלוונטי והמומחים המתאימים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(למשל השפעות של שינוי האקלים)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3. "הנעלמים הבלתי ידועים" -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Unknown unknowns</a:t>
            </a:r>
            <a:r>
              <a:rPr kumimoji="0" lang="he-I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חופפים ל"ברבורים 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שחורים" לפי הגישה של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Taleb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0459" y="147416"/>
            <a:ext cx="10454333" cy="1036492"/>
          </a:xfrm>
        </p:spPr>
        <p:txBody>
          <a:bodyPr/>
          <a:lstStyle/>
          <a:p>
            <a:r>
              <a:rPr lang="he-IL" sz="4800" dirty="0" smtClean="0"/>
              <a:t>סוגי קלפים פרועים (לפי רמת הידע עליהם)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372" y="4220544"/>
            <a:ext cx="2865806" cy="27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7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084" y="349546"/>
            <a:ext cx="10454333" cy="1036492"/>
          </a:xfrm>
        </p:spPr>
        <p:txBody>
          <a:bodyPr/>
          <a:lstStyle/>
          <a:p>
            <a:r>
              <a:rPr lang="he-IL" sz="4800" dirty="0" smtClean="0"/>
              <a:t>הקלפים הפרועים יעצבו את העתיד!</a:t>
            </a:r>
            <a:endParaRPr lang="en-US" sz="48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819643"/>
            <a:ext cx="10472936" cy="2554545"/>
          </a:xfrm>
          <a:prstGeom prst="rect">
            <a:avLst/>
          </a:prstGeom>
          <a:noFill/>
          <a:ln>
            <a:noFill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0" indent="-457200" algn="r" defTabSz="914400" rtl="1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נניח שהסיכוי </a:t>
            </a:r>
            <a:r>
              <a:rPr kumimoji="0" lang="he-IL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של </a:t>
            </a:r>
            <a:r>
              <a:rPr kumimoji="0" lang="he-IL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כל קלף פרוע </a:t>
            </a:r>
            <a:r>
              <a:rPr kumimoji="0" lang="he-IL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הוא </a:t>
            </a:r>
            <a:r>
              <a:rPr kumimoji="0" lang="he-IL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ל-100,000. </a:t>
            </a:r>
          </a:p>
          <a:p>
            <a:pPr marL="457200" marR="0" lvl="0" indent="-457200" algn="r" defTabSz="914400" rtl="1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אם </a:t>
            </a:r>
            <a:r>
              <a:rPr kumimoji="0" lang="he-IL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יש </a:t>
            </a:r>
            <a:r>
              <a:rPr kumimoji="0" lang="he-IL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1000 </a:t>
            </a:r>
            <a:r>
              <a:rPr kumimoji="0" lang="he-IL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כאלה, יש סיכוי לא קטן שאחד </a:t>
            </a:r>
            <a:r>
              <a:rPr kumimoji="0" lang="he-IL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יתרחש</a:t>
            </a:r>
            <a:r>
              <a:rPr kumimoji="0" lang="he-IL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אולי בקרוב.  </a:t>
            </a:r>
          </a:p>
          <a:p>
            <a:pPr marL="457200" marR="0" lvl="0" indent="-457200" algn="r" defTabSz="914400" rtl="1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ככל שמספרם עולה, הסיכוי שאף אחד מהם לא יקרה שואפת לאפס.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457200" marR="0" lvl="0" indent="-457200" algn="r" defTabSz="914400" rtl="1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וההשפעה של כל התרחשות היא גדולה מאוד</a:t>
            </a:r>
            <a:r>
              <a:rPr kumimoji="0" lang="he-IL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  <a:p>
            <a:pPr marL="457200" marR="0" lvl="0" indent="-457200" algn="r" defTabSz="914400" rtl="1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he-IL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r" defTabSz="914400" rtl="1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מסקנה – בטווח הארוך, הקלפים הפרועים יעצבו את העתיד!</a:t>
            </a:r>
            <a:endParaRPr kumimoji="0" lang="he-IL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27116" y="4961062"/>
            <a:ext cx="5329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K.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Steinmüller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(2003)</a:t>
            </a:r>
            <a:endParaRPr kumimoji="0" lang="he-IL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07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&quot;science fictio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09" y="1607096"/>
            <a:ext cx="9140504" cy="514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59" y="147415"/>
            <a:ext cx="10213701" cy="1325563"/>
          </a:xfrm>
        </p:spPr>
        <p:txBody>
          <a:bodyPr/>
          <a:lstStyle/>
          <a:p>
            <a:r>
              <a:rPr lang="he-IL" sz="4700" dirty="0" smtClean="0"/>
              <a:t>מקור השראה חשוב לרעיונות על קלפים פרועים</a:t>
            </a:r>
            <a:endParaRPr lang="en-US" sz="4700" dirty="0"/>
          </a:p>
        </p:txBody>
      </p:sp>
    </p:spTree>
    <p:extLst>
      <p:ext uri="{BB962C8B-B14F-4D97-AF65-F5344CB8AC3E}">
        <p14:creationId xmlns:p14="http://schemas.microsoft.com/office/powerpoint/2010/main" val="429110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59" y="147415"/>
            <a:ext cx="10213701" cy="1180871"/>
          </a:xfrm>
        </p:spPr>
        <p:txBody>
          <a:bodyPr/>
          <a:lstStyle/>
          <a:p>
            <a:r>
              <a:rPr lang="he-IL" sz="4700" dirty="0" err="1" smtClean="0"/>
              <a:t>מד"ב</a:t>
            </a:r>
            <a:r>
              <a:rPr lang="he-IL" sz="4700" dirty="0" smtClean="0"/>
              <a:t> כניסוי </a:t>
            </a:r>
            <a:r>
              <a:rPr lang="he-IL" sz="4700" dirty="0"/>
              <a:t>חשיבה: </a:t>
            </a:r>
            <a:r>
              <a:rPr lang="he-IL" sz="4700" dirty="0" smtClean="0"/>
              <a:t/>
            </a:r>
            <a:br>
              <a:rPr lang="he-IL" sz="4700" dirty="0" smtClean="0"/>
            </a:br>
            <a:r>
              <a:rPr lang="he-IL" sz="4700" dirty="0" smtClean="0"/>
              <a:t>מאגר </a:t>
            </a:r>
            <a:r>
              <a:rPr lang="he-IL" sz="4700" dirty="0"/>
              <a:t>רעיונות לקלפים פרועים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10460" y="1408563"/>
            <a:ext cx="10213700" cy="1631216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10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מה </a:t>
            </a:r>
            <a:r>
              <a:rPr kumimoji="0" lang="he-IL" altLang="en-US" sz="100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יהיה אם...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0" y="3196942"/>
            <a:ext cx="10127073" cy="34147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יהיו מחשבים נבונים מבני אדם?</a:t>
            </a:r>
          </a:p>
          <a:p>
            <a:pPr marL="457200" marR="0" lvl="0" indent="-457200" algn="r" defTabSz="914400" rtl="1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נוכל לנסוע בזמן (לדעת את העתיד או לשנות את העבר?)</a:t>
            </a:r>
          </a:p>
          <a:p>
            <a:pPr marL="457200" marR="0" lvl="0" indent="-457200" algn="r" defTabSz="914400" rtl="1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תקשורת טלפתית תהיה מעשית ונפוצה? </a:t>
            </a:r>
          </a:p>
          <a:p>
            <a:pPr marL="457200" marR="0" lvl="0" indent="-457200" algn="r" defTabSz="914400" rtl="1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משך החיים יוארך בלי גבול?</a:t>
            </a:r>
          </a:p>
          <a:p>
            <a:pPr marL="457200" marR="0" lvl="0" indent="-457200" algn="r" defTabSz="914400" rtl="1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תושג </a:t>
            </a:r>
            <a:r>
              <a:rPr kumimoji="0" lang="he-IL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טלפורטציה</a:t>
            </a:r>
            <a:r>
              <a:rPr kumimoji="0" lang="he-IL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של אובייקטים? אנשים?</a:t>
            </a:r>
          </a:p>
          <a:p>
            <a:pPr marL="457200" marR="0" lvl="0" indent="-457200" algn="r" defTabSz="914400" rtl="1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ייווצר מגע עם בינה חוץ-ארצית?</a:t>
            </a:r>
          </a:p>
          <a:p>
            <a:pPr marL="457200" marR="0" lvl="0" indent="-457200" algn="r" defTabSz="914400" rtl="1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נשלוט בתכונות גופניות </a:t>
            </a:r>
            <a:r>
              <a:rPr kumimoji="0" lang="he-IL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ומנטלית</a:t>
            </a:r>
            <a:r>
              <a:rPr kumimoji="0" lang="he-IL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ע"י הנדסה גנטית?</a:t>
            </a:r>
          </a:p>
        </p:txBody>
      </p:sp>
    </p:spTree>
    <p:extLst>
      <p:ext uri="{BB962C8B-B14F-4D97-AF65-F5344CB8AC3E}">
        <p14:creationId xmlns:p14="http://schemas.microsoft.com/office/powerpoint/2010/main" val="3823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OSSIBLE PLAUSIBLE WILD FUTURES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75875" y="1386038"/>
            <a:ext cx="9143999" cy="486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875" y="1482292"/>
            <a:ext cx="3378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סוגי עתידים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272CCC-D5F0-43BF-8539-7115D6C80B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70871" y="1603848"/>
            <a:ext cx="2387065" cy="1197105"/>
            <a:chOff x="5970871" y="1603848"/>
            <a:chExt cx="2387065" cy="1197105"/>
          </a:xfrm>
        </p:grpSpPr>
        <p:sp>
          <p:nvSpPr>
            <p:cNvPr id="4" name="TextBox 3"/>
            <p:cNvSpPr txBox="1"/>
            <p:nvPr/>
          </p:nvSpPr>
          <p:spPr>
            <a:xfrm>
              <a:off x="6971898" y="1603848"/>
              <a:ext cx="1386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"קלף פרוע"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970871" y="1973180"/>
              <a:ext cx="2387065" cy="82777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290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3982C-52D4-443A-AA30-7A4ACCA22BAC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091" y="79150"/>
            <a:ext cx="9347879" cy="1030512"/>
          </a:xfrm>
        </p:spPr>
        <p:txBody>
          <a:bodyPr/>
          <a:lstStyle/>
          <a:p>
            <a:r>
              <a:rPr lang="he-IL" sz="3800" dirty="0"/>
              <a:t>דוגמה מתוך </a:t>
            </a:r>
            <a:r>
              <a:rPr lang="he-IL" sz="3800" dirty="0" smtClean="0"/>
              <a:t>הפרויקט האירופי </a:t>
            </a:r>
            <a:r>
              <a:rPr lang="en-US" sz="3800" dirty="0" smtClean="0"/>
              <a:t>FESTOS</a:t>
            </a:r>
            <a:r>
              <a:rPr lang="he-IL" sz="3800" dirty="0" smtClean="0"/>
              <a:t>: </a:t>
            </a:r>
            <a:r>
              <a:rPr lang="he-IL" sz="3800" dirty="0"/>
              <a:t/>
            </a:r>
            <a:br>
              <a:rPr lang="he-IL" sz="3800" dirty="0"/>
            </a:br>
            <a:r>
              <a:rPr lang="he-IL" sz="3800" dirty="0"/>
              <a:t>קלף פרוע בהשראת מס' טכנולוגיות</a:t>
            </a:r>
            <a:endParaRPr lang="en-US" sz="3800" dirty="0"/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1558374" y="1614537"/>
            <a:ext cx="1819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Programmable matter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1547262" y="3097431"/>
            <a:ext cx="1797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Molecular Manufacturing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1822342" y="4925219"/>
            <a:ext cx="1341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Internet of Things</a:t>
            </a:r>
            <a:endParaRPr kumimoji="0" lang="he-IL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771386" y="1132047"/>
            <a:ext cx="6383933" cy="5473700"/>
            <a:chOff x="2195736" y="908720"/>
            <a:chExt cx="6383603" cy="5472608"/>
          </a:xfrm>
        </p:grpSpPr>
        <p:pic>
          <p:nvPicPr>
            <p:cNvPr id="23572" name="Picture 20" descr="Concept image of reconfigurable structure made out of cube shaped building blocks. Reconfiguration from wrench shape to humanoid shape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5722" y="1564936"/>
              <a:ext cx="2583617" cy="2378984"/>
            </a:xfrm>
            <a:prstGeom prst="rect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</a:ln>
          </p:spPr>
        </p:pic>
        <p:sp>
          <p:nvSpPr>
            <p:cNvPr id="19" name="Right Arrow Callout 18"/>
            <p:cNvSpPr/>
            <p:nvPr/>
          </p:nvSpPr>
          <p:spPr>
            <a:xfrm>
              <a:off x="2195736" y="908720"/>
              <a:ext cx="3600264" cy="5472608"/>
            </a:xfrm>
            <a:prstGeom prst="rightArrowCallout">
              <a:avLst>
                <a:gd name="adj1" fmla="val 27791"/>
                <a:gd name="adj2" fmla="val 25000"/>
                <a:gd name="adj3" fmla="val 25000"/>
                <a:gd name="adj4" fmla="val 4280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7416" name="Picture 35" descr="Nadya Pee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6" y="1162827"/>
            <a:ext cx="1592263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6" descr="http://e-drexler.com/m/04/02/0512molMi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649" y="2795587"/>
            <a:ext cx="1585913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s://lh6.googleusercontent.com/-MLAjA1AOMVU/Th_zS88TvYI/AAAAAAAAACE/_2iXh_Q2gFw/image0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12" y="4724401"/>
            <a:ext cx="1619250" cy="1693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" descr="Image result for &quot;programmable matter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92" y="4388577"/>
            <a:ext cx="2804465" cy="214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30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ED8A8C-61E7-4789-B02D-5F0DAFB257D8}" type="slidenum">
              <a:rPr kumimoji="0" lang="he-IL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6019" name="Picture 2" descr="http://1.bp.blogspot.com/-9rzT2TkLAMM/UReg9eeN8-I/AAAAAAAADgE/5uzUZYkFYMQ/s1600/Seoul_Folk_Flea_Market_01_2013+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109" y="-9525"/>
            <a:ext cx="737235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TextBox 3"/>
          <p:cNvSpPr txBox="1">
            <a:spLocks noChangeArrowheads="1"/>
          </p:cNvSpPr>
          <p:nvPr/>
        </p:nvSpPr>
        <p:spPr bwMode="auto">
          <a:xfrm>
            <a:off x="2081713" y="150502"/>
            <a:ext cx="63500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תרחיש פרוע: "בשוק הפשפשים"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27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Arrow Callout 17"/>
          <p:cNvSpPr/>
          <p:nvPr/>
        </p:nvSpPr>
        <p:spPr>
          <a:xfrm>
            <a:off x="3719513" y="908050"/>
            <a:ext cx="3600450" cy="5473700"/>
          </a:xfrm>
          <a:prstGeom prst="rightArrowCallout">
            <a:avLst>
              <a:gd name="adj1" fmla="val 27791"/>
              <a:gd name="adj2" fmla="val 25000"/>
              <a:gd name="adj3" fmla="val 25000"/>
              <a:gd name="adj4" fmla="val 428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44284-6B38-4436-A152-7763EA589B65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436" name="Picture 35" descr="Nadya Pe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765176"/>
            <a:ext cx="1592263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6" descr="http://e-drexler.com/m/04/02/0512molMi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2420938"/>
            <a:ext cx="1585913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s://lh6.googleusercontent.com/-MLAjA1AOMVU/Th_zS88TvYI/AAAAAAAAACE/_2iXh_Q2gFw/image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4437063"/>
            <a:ext cx="1619250" cy="1693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9" name="TextBox 5"/>
          <p:cNvSpPr txBox="1">
            <a:spLocks noChangeArrowheads="1"/>
          </p:cNvSpPr>
          <p:nvPr/>
        </p:nvSpPr>
        <p:spPr bwMode="auto">
          <a:xfrm>
            <a:off x="1655764" y="1096963"/>
            <a:ext cx="1819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Programmable matter</a:t>
            </a:r>
            <a:endParaRPr kumimoji="0" lang="he-IL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440" name="TextBox 6"/>
          <p:cNvSpPr txBox="1">
            <a:spLocks noChangeArrowheads="1"/>
          </p:cNvSpPr>
          <p:nvPr/>
        </p:nvSpPr>
        <p:spPr bwMode="auto">
          <a:xfrm>
            <a:off x="1666875" y="2540001"/>
            <a:ext cx="1797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Molecular Manufacturing</a:t>
            </a:r>
            <a:endParaRPr kumimoji="0" lang="he-IL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441" name="TextBox 7"/>
          <p:cNvSpPr txBox="1">
            <a:spLocks noChangeArrowheads="1"/>
          </p:cNvSpPr>
          <p:nvPr/>
        </p:nvSpPr>
        <p:spPr bwMode="auto">
          <a:xfrm>
            <a:off x="2011364" y="4318001"/>
            <a:ext cx="1341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Internet of Things</a:t>
            </a:r>
            <a:endParaRPr kumimoji="0" lang="he-IL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442" name="Picture 2" descr="http://videomedeja.org/sites/videomedeja/files/img/semiconductor_matter_in_moti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64" y="1838325"/>
            <a:ext cx="311943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4" descr="http://images.sodahead.com/polls/000443721/polls_self_destruct_5901_407501_answer_1_xlarge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4600576"/>
            <a:ext cx="20955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 rot="21217254">
            <a:off x="1412122" y="2440026"/>
            <a:ext cx="9202297" cy="2308324"/>
          </a:xfrm>
          <a:prstGeom prst="rect">
            <a:avLst/>
          </a:prstGeom>
          <a:solidFill>
            <a:srgbClr val="CCFF66"/>
          </a:solidFill>
          <a:ln w="19050">
            <a:solidFill>
              <a:srgbClr val="000099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"כעת זה הגיע למייבש השיער!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....המכשיר התחיל לנזול כמו גוש של גבינת קממבר. מתוכו בצבצה לוחית מתכת עם הכיתוב </a:t>
            </a:r>
            <a:r>
              <a:rPr kumimoji="0" lang="en-GB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“Made by </a:t>
            </a:r>
            <a:r>
              <a:rPr kumimoji="0" lang="en-GB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NanoTrust</a:t>
            </a:r>
            <a:r>
              <a:rPr kumimoji="0" lang="en-GB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Inc.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China” </a:t>
            </a:r>
            <a:r>
              <a:rPr kumimoji="0" lang="he-IL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67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0" descr="WE_blan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638" y="3792354"/>
            <a:ext cx="3506141" cy="248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81" descr="WI_blan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452" y="3792354"/>
            <a:ext cx="3504799" cy="248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46"/>
          <p:cNvSpPr txBox="1">
            <a:spLocks noChangeArrowheads="1"/>
          </p:cNvSpPr>
          <p:nvPr/>
        </p:nvSpPr>
        <p:spPr bwMode="auto">
          <a:xfrm>
            <a:off x="210459" y="1650077"/>
            <a:ext cx="1012898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Project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iKNOW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WILD CARDS &amp; WEAK SIGNALS (WI-WE) SHAPING AND SHAKING THE FUTURE OF SCIENCE, TECHNOLOGY AND INNOVATION IN EUROPE</a:t>
            </a:r>
            <a:endParaRPr kumimoji="0" lang="he-IL" sz="2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7104" y="16555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0459" y="147415"/>
            <a:ext cx="9963444" cy="1325563"/>
          </a:xfrm>
        </p:spPr>
        <p:txBody>
          <a:bodyPr/>
          <a:lstStyle/>
          <a:p>
            <a:r>
              <a:rPr lang="he-IL" sz="4000" dirty="0"/>
              <a:t>פרויקט של האיחוד האירופי שהוקדש כולו לקלפים פרועים ואיתותים </a:t>
            </a:r>
            <a:r>
              <a:rPr lang="he-IL" sz="4000" dirty="0" smtClean="0"/>
              <a:t>חלשים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5081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>
            <a:lum bright="-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287" y="-1"/>
            <a:ext cx="954582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Box 2"/>
          <p:cNvSpPr txBox="1">
            <a:spLocks noChangeArrowheads="1"/>
          </p:cNvSpPr>
          <p:nvPr/>
        </p:nvSpPr>
        <p:spPr bwMode="auto">
          <a:xfrm>
            <a:off x="7391400" y="692150"/>
            <a:ext cx="2736850" cy="5857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iKNOW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Delphi</a:t>
            </a:r>
            <a:endParaRPr kumimoji="0" lang="he-IL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39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46"/>
          <p:cNvGrpSpPr>
            <a:grpSpLocks/>
          </p:cNvGrpSpPr>
          <p:nvPr/>
        </p:nvGrpSpPr>
        <p:grpSpPr bwMode="auto">
          <a:xfrm>
            <a:off x="1524000" y="0"/>
            <a:ext cx="10286198" cy="6858000"/>
            <a:chOff x="3206750" y="1327150"/>
            <a:chExt cx="5575300" cy="4581525"/>
          </a:xfrm>
        </p:grpSpPr>
        <p:pic>
          <p:nvPicPr>
            <p:cNvPr id="55299" name="Picture 15" descr="iKnow_Delphi_Wild_Cards_screen_shot.jpg"/>
            <p:cNvPicPr>
              <a:picLocks noChangeAspect="1"/>
            </p:cNvPicPr>
            <p:nvPr/>
          </p:nvPicPr>
          <p:blipFill>
            <a:blip r:embed="rId3">
              <a:lum bright="-10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750" y="1327150"/>
              <a:ext cx="2655888" cy="458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ight Brace 16"/>
            <p:cNvSpPr/>
            <p:nvPr/>
          </p:nvSpPr>
          <p:spPr>
            <a:xfrm>
              <a:off x="5863265" y="1339876"/>
              <a:ext cx="181853" cy="344675"/>
            </a:xfrm>
            <a:prstGeom prst="rightBrace">
              <a:avLst/>
            </a:prstGeom>
            <a:ln>
              <a:solidFill>
                <a:srgbClr val="AB038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ight Brace 17"/>
            <p:cNvSpPr/>
            <p:nvPr/>
          </p:nvSpPr>
          <p:spPr>
            <a:xfrm>
              <a:off x="5863265" y="1786363"/>
              <a:ext cx="181853" cy="520724"/>
            </a:xfrm>
            <a:prstGeom prst="rightBrace">
              <a:avLst/>
            </a:prstGeom>
            <a:ln>
              <a:solidFill>
                <a:srgbClr val="AB038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5773709" y="1735458"/>
              <a:ext cx="348170" cy="1060"/>
            </a:xfrm>
            <a:prstGeom prst="straightConnector1">
              <a:avLst/>
            </a:prstGeom>
            <a:ln>
              <a:solidFill>
                <a:srgbClr val="AB038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5207132" y="1671825"/>
              <a:ext cx="558352" cy="108175"/>
            </a:xfrm>
            <a:prstGeom prst="rect">
              <a:avLst/>
            </a:prstGeom>
            <a:noFill/>
            <a:ln w="25400">
              <a:solidFill>
                <a:srgbClr val="AB038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ight Brace 30"/>
            <p:cNvSpPr/>
            <p:nvPr/>
          </p:nvSpPr>
          <p:spPr>
            <a:xfrm>
              <a:off x="5863265" y="5544911"/>
              <a:ext cx="181853" cy="125144"/>
            </a:xfrm>
            <a:prstGeom prst="rightBrace">
              <a:avLst/>
            </a:prstGeom>
            <a:ln>
              <a:solidFill>
                <a:srgbClr val="AB038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305" name="TextBox 35"/>
            <p:cNvSpPr txBox="1">
              <a:spLocks noChangeArrowheads="1"/>
            </p:cNvSpPr>
            <p:nvPr/>
          </p:nvSpPr>
          <p:spPr bwMode="auto">
            <a:xfrm>
              <a:off x="6151563" y="1428750"/>
              <a:ext cx="1199585" cy="123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Wild Cards headline </a:t>
              </a:r>
              <a:r>
                <a:rPr kumimoji="0" lang="en-GB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AB038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navigation panel</a:t>
              </a:r>
            </a:p>
          </p:txBody>
        </p:sp>
        <p:sp>
          <p:nvSpPr>
            <p:cNvPr id="55306" name="TextBox 36"/>
            <p:cNvSpPr txBox="1">
              <a:spLocks noChangeArrowheads="1"/>
            </p:cNvSpPr>
            <p:nvPr/>
          </p:nvSpPr>
          <p:spPr bwMode="auto">
            <a:xfrm>
              <a:off x="6151563" y="5510213"/>
              <a:ext cx="1199585" cy="123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Wild Cards headline </a:t>
              </a:r>
              <a:r>
                <a:rPr kumimoji="0" lang="en-GB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AB038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navigation panel</a:t>
              </a:r>
            </a:p>
          </p:txBody>
        </p:sp>
        <p:sp>
          <p:nvSpPr>
            <p:cNvPr id="55307" name="TextBox 37"/>
            <p:cNvSpPr txBox="1">
              <a:spLocks noChangeArrowheads="1"/>
            </p:cNvSpPr>
            <p:nvPr/>
          </p:nvSpPr>
          <p:spPr bwMode="auto">
            <a:xfrm>
              <a:off x="6151563" y="1633538"/>
              <a:ext cx="1397000" cy="123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AB038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Comments </a:t>
              </a:r>
              <a:r>
                <a:rPr kumimoji="0" lang="en-GB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&amp; full preview</a:t>
              </a:r>
            </a:p>
          </p:txBody>
        </p:sp>
        <p:sp>
          <p:nvSpPr>
            <p:cNvPr id="55308" name="TextBox 38"/>
            <p:cNvSpPr txBox="1">
              <a:spLocks noChangeArrowheads="1"/>
            </p:cNvSpPr>
            <p:nvPr/>
          </p:nvSpPr>
          <p:spPr bwMode="auto">
            <a:xfrm>
              <a:off x="6151563" y="1958975"/>
              <a:ext cx="773271" cy="123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Description </a:t>
              </a:r>
              <a:r>
                <a:rPr kumimoji="0" lang="en-GB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&amp;</a:t>
              </a:r>
              <a:r>
                <a:rPr kumimoji="0" lang="en-GB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AB038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 Originality</a:t>
              </a:r>
            </a:p>
          </p:txBody>
        </p:sp>
        <p:grpSp>
          <p:nvGrpSpPr>
            <p:cNvPr id="55309" name="Group 53"/>
            <p:cNvGrpSpPr>
              <a:grpSpLocks/>
            </p:cNvGrpSpPr>
            <p:nvPr/>
          </p:nvGrpSpPr>
          <p:grpSpPr bwMode="auto">
            <a:xfrm>
              <a:off x="5862350" y="2369662"/>
              <a:ext cx="1690276" cy="216350"/>
              <a:chOff x="6218093" y="2793521"/>
              <a:chExt cx="1690042" cy="216450"/>
            </a:xfrm>
          </p:grpSpPr>
          <p:sp>
            <p:nvSpPr>
              <p:cNvPr id="19" name="Right Brace 18"/>
              <p:cNvSpPr/>
              <p:nvPr/>
            </p:nvSpPr>
            <p:spPr>
              <a:xfrm>
                <a:off x="6218093" y="2793521"/>
                <a:ext cx="182741" cy="216450"/>
              </a:xfrm>
              <a:prstGeom prst="rightBrace">
                <a:avLst/>
              </a:prstGeom>
              <a:ln>
                <a:solidFill>
                  <a:srgbClr val="AB038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339" name="TextBox 39"/>
              <p:cNvSpPr txBox="1">
                <a:spLocks noChangeArrowheads="1"/>
              </p:cNvSpPr>
              <p:nvPr/>
            </p:nvSpPr>
            <p:spPr bwMode="auto">
              <a:xfrm>
                <a:off x="6506660" y="2806700"/>
                <a:ext cx="1401475" cy="123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rPr>
                  <a:t>Short- &amp; Long-term</a:t>
                </a:r>
                <a:r>
                  <a:rPr kumimoji="0" lang="en-GB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AB0381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rPr>
                  <a:t> priority for policymaking</a:t>
                </a:r>
              </a:p>
            </p:txBody>
          </p:sp>
        </p:grpSp>
        <p:grpSp>
          <p:nvGrpSpPr>
            <p:cNvPr id="55310" name="Group 54"/>
            <p:cNvGrpSpPr>
              <a:grpSpLocks/>
            </p:cNvGrpSpPr>
            <p:nvPr/>
          </p:nvGrpSpPr>
          <p:grpSpPr bwMode="auto">
            <a:xfrm>
              <a:off x="5862351" y="2630491"/>
              <a:ext cx="2919699" cy="216413"/>
              <a:chOff x="6218093" y="3054400"/>
              <a:chExt cx="2919095" cy="216513"/>
            </a:xfrm>
          </p:grpSpPr>
          <p:sp>
            <p:nvSpPr>
              <p:cNvPr id="20" name="Right Brace 19"/>
              <p:cNvSpPr/>
              <p:nvPr/>
            </p:nvSpPr>
            <p:spPr>
              <a:xfrm>
                <a:off x="6218093" y="3054463"/>
                <a:ext cx="182729" cy="216450"/>
              </a:xfrm>
              <a:prstGeom prst="rightBrace">
                <a:avLst/>
              </a:prstGeom>
              <a:ln>
                <a:solidFill>
                  <a:srgbClr val="AB038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337" name="TextBox 40"/>
              <p:cNvSpPr txBox="1">
                <a:spLocks noChangeArrowheads="1"/>
              </p:cNvSpPr>
              <p:nvPr/>
            </p:nvSpPr>
            <p:spPr bwMode="auto">
              <a:xfrm>
                <a:off x="6506660" y="3054400"/>
                <a:ext cx="2630528" cy="123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AB0381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rPr>
                  <a:t>Importance for STI policy </a:t>
                </a:r>
                <a:r>
                  <a:rPr kumimoji="0" lang="en-GB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rPr>
                  <a:t>in Your Country &amp; EU </a:t>
                </a:r>
                <a:endParaRPr kumimoji="0" lang="en-GB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AB038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5311" name="Group 62"/>
            <p:cNvGrpSpPr>
              <a:grpSpLocks/>
            </p:cNvGrpSpPr>
            <p:nvPr/>
          </p:nvGrpSpPr>
          <p:grpSpPr bwMode="auto">
            <a:xfrm>
              <a:off x="5857782" y="2896748"/>
              <a:ext cx="2888628" cy="1262041"/>
              <a:chOff x="6213667" y="3320759"/>
              <a:chExt cx="2889034" cy="1260919"/>
            </a:xfrm>
          </p:grpSpPr>
          <p:sp>
            <p:nvSpPr>
              <p:cNvPr id="43" name="Right Brace 42"/>
              <p:cNvSpPr/>
              <p:nvPr/>
            </p:nvSpPr>
            <p:spPr>
              <a:xfrm flipH="1">
                <a:off x="7315905" y="3346189"/>
                <a:ext cx="220265" cy="1235489"/>
              </a:xfrm>
              <a:prstGeom prst="rightBrace">
                <a:avLst>
                  <a:gd name="adj1" fmla="val 8333"/>
                  <a:gd name="adj2" fmla="val 38690"/>
                </a:avLst>
              </a:prstGeom>
              <a:ln>
                <a:solidFill>
                  <a:srgbClr val="AB038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5332" name="Group 55"/>
              <p:cNvGrpSpPr>
                <a:grpSpLocks/>
              </p:cNvGrpSpPr>
              <p:nvPr/>
            </p:nvGrpSpPr>
            <p:grpSpPr bwMode="auto">
              <a:xfrm>
                <a:off x="6213667" y="3320759"/>
                <a:ext cx="2889034" cy="862802"/>
                <a:chOff x="6213667" y="3320759"/>
                <a:chExt cx="2889034" cy="862802"/>
              </a:xfrm>
            </p:grpSpPr>
            <p:sp>
              <p:nvSpPr>
                <p:cNvPr id="21" name="Right Brace 20"/>
                <p:cNvSpPr/>
                <p:nvPr/>
              </p:nvSpPr>
              <p:spPr>
                <a:xfrm>
                  <a:off x="6213667" y="3320759"/>
                  <a:ext cx="181878" cy="859332"/>
                </a:xfrm>
                <a:prstGeom prst="rightBrace">
                  <a:avLst/>
                </a:prstGeom>
                <a:ln>
                  <a:solidFill>
                    <a:srgbClr val="AB038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5334" name="TextBox 41"/>
                <p:cNvSpPr txBox="1">
                  <a:spLocks noChangeArrowheads="1"/>
                </p:cNvSpPr>
                <p:nvPr/>
              </p:nvSpPr>
              <p:spPr bwMode="auto">
                <a:xfrm>
                  <a:off x="6506660" y="3447534"/>
                  <a:ext cx="770440" cy="4519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AB0381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Arial" panose="020B0604020202020204" pitchFamily="34" charset="0"/>
                    </a:rPr>
                    <a:t>Potential 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AB0381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Arial" panose="020B0604020202020204" pitchFamily="34" charset="0"/>
                    </a:rPr>
                    <a:t>impacts on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Arial" panose="020B0604020202020204" pitchFamily="34" charset="0"/>
                    </a:rPr>
                    <a:t>(in Your Country 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Arial" panose="020B0604020202020204" pitchFamily="34" charset="0"/>
                    </a:rPr>
                    <a:t>&amp; the EU) 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7582782" y="3320759"/>
                  <a:ext cx="1519919" cy="862802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AB0381"/>
                      </a:solidFill>
                      <a:effectLst/>
                      <a:uLnTx/>
                      <a:uFillTx/>
                      <a:latin typeface="Arial Narrow"/>
                      <a:ea typeface="+mn-ea"/>
                      <a:cs typeface="Arial Narrow"/>
                    </a:rPr>
                    <a:t>1- Physical infrastructure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AB0381"/>
                      </a:solidFill>
                      <a:effectLst/>
                      <a:uLnTx/>
                      <a:uFillTx/>
                      <a:latin typeface="Arial Narrow"/>
                      <a:ea typeface="+mn-ea"/>
                      <a:cs typeface="Arial Narrow"/>
                    </a:rPr>
                    <a:t>2 - Virtual infrastructure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AB0381"/>
                      </a:solidFill>
                      <a:effectLst/>
                      <a:uLnTx/>
                      <a:uFillTx/>
                      <a:latin typeface="Arial Narrow"/>
                      <a:ea typeface="+mn-ea"/>
                      <a:cs typeface="Arial Narrow"/>
                    </a:rPr>
                    <a:t>3 - Social welfare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AB0381"/>
                      </a:solidFill>
                      <a:effectLst/>
                      <a:uLnTx/>
                      <a:uFillTx/>
                      <a:latin typeface="Arial Narrow"/>
                      <a:ea typeface="+mn-ea"/>
                      <a:cs typeface="Arial Narrow"/>
                    </a:rPr>
                    <a:t>4 - Economy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AB0381"/>
                      </a:solidFill>
                      <a:effectLst/>
                      <a:uLnTx/>
                      <a:uFillTx/>
                      <a:latin typeface="Arial Narrow"/>
                      <a:ea typeface="+mn-ea"/>
                      <a:cs typeface="Arial Narrow"/>
                    </a:rPr>
                    <a:t>5 - Security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AB0381"/>
                      </a:solidFill>
                      <a:effectLst/>
                      <a:uLnTx/>
                      <a:uFillTx/>
                      <a:latin typeface="Arial Narrow"/>
                      <a:ea typeface="+mn-ea"/>
                      <a:cs typeface="Arial Narrow"/>
                    </a:rPr>
                    <a:t>6 - Policy &amp; governance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AB0381"/>
                      </a:solidFill>
                      <a:effectLst/>
                      <a:uLnTx/>
                      <a:uFillTx/>
                      <a:latin typeface="Arial Narrow"/>
                      <a:ea typeface="+mn-ea"/>
                      <a:cs typeface="Arial Narrow"/>
                    </a:rPr>
                    <a:t>7 - Environment &amp; ecosystems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AB0381"/>
                      </a:solidFill>
                      <a:effectLst/>
                      <a:uLnTx/>
                      <a:uFillTx/>
                      <a:latin typeface="Arial Narrow"/>
                      <a:ea typeface="+mn-ea"/>
                      <a:cs typeface="Arial Narrow"/>
                    </a:rPr>
                    <a:t>8 - STI systems</a:t>
                  </a:r>
                </a:p>
              </p:txBody>
            </p:sp>
          </p:grpSp>
        </p:grpSp>
        <p:grpSp>
          <p:nvGrpSpPr>
            <p:cNvPr id="55312" name="Group 56"/>
            <p:cNvGrpSpPr>
              <a:grpSpLocks/>
            </p:cNvGrpSpPr>
            <p:nvPr/>
          </p:nvGrpSpPr>
          <p:grpSpPr bwMode="auto">
            <a:xfrm>
              <a:off x="5862351" y="3773488"/>
              <a:ext cx="729146" cy="183796"/>
              <a:chOff x="6218093" y="4197034"/>
              <a:chExt cx="728607" cy="184311"/>
            </a:xfrm>
          </p:grpSpPr>
          <p:sp>
            <p:nvSpPr>
              <p:cNvPr id="25" name="Right Brace 24"/>
              <p:cNvSpPr/>
              <p:nvPr/>
            </p:nvSpPr>
            <p:spPr>
              <a:xfrm>
                <a:off x="6218093" y="4219692"/>
                <a:ext cx="182632" cy="161653"/>
              </a:xfrm>
              <a:prstGeom prst="rightBrace">
                <a:avLst/>
              </a:prstGeom>
              <a:ln>
                <a:solidFill>
                  <a:srgbClr val="AB038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330" name="TextBox 44"/>
              <p:cNvSpPr txBox="1">
                <a:spLocks noChangeArrowheads="1"/>
              </p:cNvSpPr>
              <p:nvPr/>
            </p:nvSpPr>
            <p:spPr bwMode="auto">
              <a:xfrm>
                <a:off x="6493960" y="4197034"/>
                <a:ext cx="452740" cy="123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AB0381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rPr>
                  <a:t>Preparedness</a:t>
                </a:r>
              </a:p>
            </p:txBody>
          </p:sp>
        </p:grpSp>
        <p:grpSp>
          <p:nvGrpSpPr>
            <p:cNvPr id="55313" name="Group 57"/>
            <p:cNvGrpSpPr>
              <a:grpSpLocks/>
            </p:cNvGrpSpPr>
            <p:nvPr/>
          </p:nvGrpSpPr>
          <p:grpSpPr bwMode="auto">
            <a:xfrm>
              <a:off x="5862354" y="3989397"/>
              <a:ext cx="757483" cy="181065"/>
              <a:chOff x="6218093" y="4412934"/>
              <a:chExt cx="756848" cy="181572"/>
            </a:xfrm>
          </p:grpSpPr>
          <p:sp>
            <p:nvSpPr>
              <p:cNvPr id="26" name="Right Brace 25"/>
              <p:cNvSpPr/>
              <p:nvPr/>
            </p:nvSpPr>
            <p:spPr>
              <a:xfrm>
                <a:off x="6218093" y="4431789"/>
                <a:ext cx="182614" cy="162717"/>
              </a:xfrm>
              <a:prstGeom prst="rightBrace">
                <a:avLst/>
              </a:prstGeom>
              <a:ln>
                <a:solidFill>
                  <a:srgbClr val="AB038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328" name="TextBox 45"/>
              <p:cNvSpPr txBox="1">
                <a:spLocks noChangeArrowheads="1"/>
              </p:cNvSpPr>
              <p:nvPr/>
            </p:nvSpPr>
            <p:spPr bwMode="auto">
              <a:xfrm>
                <a:off x="6493960" y="4412934"/>
                <a:ext cx="480981" cy="123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AB0381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rPr>
                  <a:t>ERA relevance</a:t>
                </a:r>
              </a:p>
            </p:txBody>
          </p:sp>
        </p:grpSp>
        <p:grpSp>
          <p:nvGrpSpPr>
            <p:cNvPr id="55314" name="Group 58"/>
            <p:cNvGrpSpPr>
              <a:grpSpLocks/>
            </p:cNvGrpSpPr>
            <p:nvPr/>
          </p:nvGrpSpPr>
          <p:grpSpPr bwMode="auto">
            <a:xfrm>
              <a:off x="5862351" y="4222421"/>
              <a:ext cx="711391" cy="881308"/>
              <a:chOff x="6218093" y="4644969"/>
              <a:chExt cx="710895" cy="882245"/>
            </a:xfrm>
          </p:grpSpPr>
          <p:sp>
            <p:nvSpPr>
              <p:cNvPr id="27" name="Right Brace 26"/>
              <p:cNvSpPr/>
              <p:nvPr/>
            </p:nvSpPr>
            <p:spPr>
              <a:xfrm>
                <a:off x="6218093" y="4644969"/>
                <a:ext cx="182639" cy="882245"/>
              </a:xfrm>
              <a:prstGeom prst="rightBrace">
                <a:avLst/>
              </a:prstGeom>
              <a:ln>
                <a:solidFill>
                  <a:srgbClr val="AB038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326" name="TextBox 46"/>
              <p:cNvSpPr txBox="1">
                <a:spLocks noChangeArrowheads="1"/>
              </p:cNvSpPr>
              <p:nvPr/>
            </p:nvSpPr>
            <p:spPr bwMode="auto">
              <a:xfrm>
                <a:off x="6506660" y="4984234"/>
                <a:ext cx="422328" cy="123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AB0381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rPr>
                  <a:t>Policy advice</a:t>
                </a:r>
              </a:p>
            </p:txBody>
          </p:sp>
        </p:grpSp>
        <p:grpSp>
          <p:nvGrpSpPr>
            <p:cNvPr id="55315" name="Group 59"/>
            <p:cNvGrpSpPr>
              <a:grpSpLocks/>
            </p:cNvGrpSpPr>
            <p:nvPr/>
          </p:nvGrpSpPr>
          <p:grpSpPr bwMode="auto">
            <a:xfrm>
              <a:off x="5862351" y="5114916"/>
              <a:ext cx="1565624" cy="189243"/>
              <a:chOff x="6218093" y="5538071"/>
              <a:chExt cx="1565839" cy="189059"/>
            </a:xfrm>
          </p:grpSpPr>
          <p:sp>
            <p:nvSpPr>
              <p:cNvPr id="29" name="Right Brace 28"/>
              <p:cNvSpPr/>
              <p:nvPr/>
            </p:nvSpPr>
            <p:spPr>
              <a:xfrm>
                <a:off x="6218093" y="5565026"/>
                <a:ext cx="182792" cy="162104"/>
              </a:xfrm>
              <a:prstGeom prst="rightBrace">
                <a:avLst/>
              </a:prstGeom>
              <a:ln>
                <a:solidFill>
                  <a:srgbClr val="AB038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324" name="TextBox 47"/>
              <p:cNvSpPr txBox="1">
                <a:spLocks noChangeArrowheads="1"/>
              </p:cNvSpPr>
              <p:nvPr/>
            </p:nvSpPr>
            <p:spPr bwMode="auto">
              <a:xfrm>
                <a:off x="6506660" y="5538071"/>
                <a:ext cx="1277272" cy="123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AB0381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rPr>
                  <a:t>Current signals </a:t>
                </a:r>
                <a:r>
                  <a:rPr kumimoji="0" lang="en-GB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rPr>
                  <a:t>indicating WI plausibility</a:t>
                </a:r>
              </a:p>
            </p:txBody>
          </p:sp>
        </p:grpSp>
        <p:grpSp>
          <p:nvGrpSpPr>
            <p:cNvPr id="55316" name="Group 60"/>
            <p:cNvGrpSpPr>
              <a:grpSpLocks/>
            </p:cNvGrpSpPr>
            <p:nvPr/>
          </p:nvGrpSpPr>
          <p:grpSpPr bwMode="auto">
            <a:xfrm>
              <a:off x="5857781" y="5324473"/>
              <a:ext cx="1537819" cy="174832"/>
              <a:chOff x="6213667" y="5748137"/>
              <a:chExt cx="1537685" cy="173823"/>
            </a:xfrm>
          </p:grpSpPr>
          <p:sp>
            <p:nvSpPr>
              <p:cNvPr id="30" name="Right Brace 29"/>
              <p:cNvSpPr/>
              <p:nvPr/>
            </p:nvSpPr>
            <p:spPr>
              <a:xfrm>
                <a:off x="6213667" y="5760635"/>
                <a:ext cx="181837" cy="161325"/>
              </a:xfrm>
              <a:prstGeom prst="rightBrace">
                <a:avLst/>
              </a:prstGeom>
              <a:ln>
                <a:solidFill>
                  <a:srgbClr val="AB038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322" name="TextBox 48"/>
              <p:cNvSpPr txBox="1">
                <a:spLocks noChangeArrowheads="1"/>
              </p:cNvSpPr>
              <p:nvPr/>
            </p:nvSpPr>
            <p:spPr bwMode="auto">
              <a:xfrm>
                <a:off x="6506660" y="5748137"/>
                <a:ext cx="1244692" cy="122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AB0381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rPr>
                  <a:t>Future signals </a:t>
                </a:r>
                <a:r>
                  <a:rPr kumimoji="0" lang="en-GB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rPr>
                  <a:t>indicating WI plausibility</a:t>
                </a:r>
              </a:p>
            </p:txBody>
          </p:sp>
        </p:grpSp>
        <p:grpSp>
          <p:nvGrpSpPr>
            <p:cNvPr id="55317" name="Group 61"/>
            <p:cNvGrpSpPr>
              <a:grpSpLocks/>
            </p:cNvGrpSpPr>
            <p:nvPr/>
          </p:nvGrpSpPr>
          <p:grpSpPr bwMode="auto">
            <a:xfrm>
              <a:off x="3873849" y="5681681"/>
              <a:ext cx="3245948" cy="140048"/>
              <a:chOff x="4229449" y="6104769"/>
              <a:chExt cx="3246174" cy="140440"/>
            </a:xfrm>
          </p:grpSpPr>
          <p:cxnSp>
            <p:nvCxnSpPr>
              <p:cNvPr id="32" name="Straight Arrow Connector 31"/>
              <p:cNvCxnSpPr>
                <a:stCxn id="33" idx="3"/>
              </p:cNvCxnSpPr>
              <p:nvPr/>
            </p:nvCxnSpPr>
            <p:spPr>
              <a:xfrm>
                <a:off x="5525355" y="6190970"/>
                <a:ext cx="935831" cy="1063"/>
              </a:xfrm>
              <a:prstGeom prst="straightConnector1">
                <a:avLst/>
              </a:prstGeom>
              <a:ln>
                <a:solidFill>
                  <a:srgbClr val="AB038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ectangle 32"/>
              <p:cNvSpPr/>
              <p:nvPr/>
            </p:nvSpPr>
            <p:spPr>
              <a:xfrm>
                <a:off x="4229449" y="6136731"/>
                <a:ext cx="1295907" cy="108478"/>
              </a:xfrm>
              <a:prstGeom prst="rect">
                <a:avLst/>
              </a:prstGeom>
              <a:noFill/>
              <a:ln w="25400">
                <a:solidFill>
                  <a:srgbClr val="AB038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320" name="TextBox 49"/>
              <p:cNvSpPr txBox="1">
                <a:spLocks noChangeArrowheads="1"/>
              </p:cNvSpPr>
              <p:nvPr/>
            </p:nvSpPr>
            <p:spPr bwMode="auto">
              <a:xfrm>
                <a:off x="6506660" y="6104769"/>
                <a:ext cx="968963" cy="123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rPr>
                  <a:t>Analysis &amp; Submission panels</a:t>
                </a:r>
              </a:p>
            </p:txBody>
          </p:sp>
        </p:grpSp>
      </p:grpSp>
      <p:pic>
        <p:nvPicPr>
          <p:cNvPr id="45" name="Picture 81" descr="WI_blan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438" y="19049"/>
            <a:ext cx="1764562" cy="125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80" descr="WE_blan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438" y="1528631"/>
            <a:ext cx="1764562" cy="125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102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284480" y="2364873"/>
            <a:ext cx="6842746" cy="212365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זמינה </a:t>
            </a:r>
            <a:r>
              <a:rPr kumimoji="0" lang="he-IL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רק לעשירים (או </a:t>
            </a:r>
            <a:r>
              <a:rPr kumimoji="0" lang="he-IL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למי </a:t>
            </a:r>
            <a:r>
              <a:rPr kumimoji="0" lang="he-IL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שנבחרו ע"י ארגונים רבי עוצמה)...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חשש </a:t>
            </a:r>
            <a:r>
              <a:rPr kumimoji="0" lang="he-IL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גובר מניצול </a:t>
            </a:r>
            <a:r>
              <a:rPr kumimoji="0" lang="he-IL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ל"שטיפת </a:t>
            </a:r>
            <a:r>
              <a:rPr kumimoji="0" lang="he-IL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מוח</a:t>
            </a:r>
            <a:r>
              <a:rPr kumimoji="0" lang="he-IL" sz="3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"</a:t>
            </a:r>
            <a:endParaRPr kumimoji="0" lang="he-IL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7347" name="Picture 4" descr="http://mimetic.ece.ucsb.edu/research/HDNI_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230" y="1901718"/>
            <a:ext cx="3436490" cy="471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81" descr="WI_bla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4" y="147416"/>
            <a:ext cx="2155544" cy="152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280" y="248653"/>
            <a:ext cx="8270240" cy="1325563"/>
          </a:xfrm>
        </p:spPr>
        <p:txBody>
          <a:bodyPr/>
          <a:lstStyle/>
          <a:p>
            <a:r>
              <a:rPr lang="he-IL" sz="3700" dirty="0" smtClean="0"/>
              <a:t>דוגמה:</a:t>
            </a:r>
            <a:r>
              <a:rPr lang="en-US" sz="3700" dirty="0"/>
              <a:t/>
            </a:r>
            <a:br>
              <a:rPr lang="en-US" sz="3700" dirty="0"/>
            </a:br>
            <a:r>
              <a:rPr lang="he-IL" sz="3700" dirty="0"/>
              <a:t>למידה אוטומטית ע"י העברת </a:t>
            </a:r>
            <a:r>
              <a:rPr lang="he-IL" sz="3700" dirty="0" smtClean="0"/>
              <a:t>מידע ישירות למוח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254846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www.oxbridgebiotech.com/wp-content/uploads/2013/04/Nanomedicine_targe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1"/>
            <a:ext cx="75265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Box 4"/>
          <p:cNvSpPr txBox="1">
            <a:spLocks noChangeArrowheads="1"/>
          </p:cNvSpPr>
          <p:nvPr/>
        </p:nvSpPr>
        <p:spPr bwMode="auto">
          <a:xfrm>
            <a:off x="2246544" y="3429002"/>
            <a:ext cx="748823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שבבי אבחון/טיפול </a:t>
            </a:r>
            <a:r>
              <a:rPr kumimoji="0" lang="he-IL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מוכנסים </a:t>
            </a:r>
            <a:r>
              <a:rPr kumimoji="0" lang="he-IL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לגוף בזמן הלידה.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אנשים לא צריכים יותר לפנות לרופא. לכולם יש טיפול רפואי מותאם אישית, במחיר שווה לכל נפש.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6804" name="TextBox 5"/>
          <p:cNvSpPr txBox="1">
            <a:spLocks noChangeArrowheads="1"/>
          </p:cNvSpPr>
          <p:nvPr/>
        </p:nvSpPr>
        <p:spPr bwMode="auto">
          <a:xfrm>
            <a:off x="2351089" y="333375"/>
            <a:ext cx="684053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דוגמה: ננו-מעבדה </a:t>
            </a:r>
            <a:r>
              <a:rPr kumimoji="0" lang="he-IL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בתוך הגוף</a:t>
            </a:r>
          </a:p>
        </p:txBody>
      </p:sp>
      <p:pic>
        <p:nvPicPr>
          <p:cNvPr id="76805" name="Picture 81" descr="WI_bla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662" y="82550"/>
            <a:ext cx="2700338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688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34" y="1866616"/>
            <a:ext cx="9549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אירועים </a:t>
            </a: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שהסבירות להתרחשותם נתפשת כנמוכה, אבל </a:t>
            </a:r>
            <a:r>
              <a:rPr kumimoji="0" lang="he-IL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השפעתם גדולה מאוד (אם יתרחשו)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333" y="282169"/>
            <a:ext cx="9347879" cy="1325563"/>
          </a:xfrm>
        </p:spPr>
        <p:txBody>
          <a:bodyPr/>
          <a:lstStyle/>
          <a:p>
            <a:r>
              <a:rPr lang="en-US" dirty="0"/>
              <a:t>Wild Cards </a:t>
            </a:r>
            <a:r>
              <a:rPr lang="he-IL" dirty="0" smtClean="0"/>
              <a:t>   קלפים פרועים</a:t>
            </a:r>
            <a:endParaRPr lang="en-US" dirty="0"/>
          </a:p>
        </p:txBody>
      </p:sp>
      <p:pic>
        <p:nvPicPr>
          <p:cNvPr id="1026" name="Picture 2" descr="West Coast earthquake alert system half complete, to use same system used  for Amber Alerts | KGET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610" y="3875715"/>
            <a:ext cx="4865203" cy="273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0632" y="4739236"/>
            <a:ext cx="709027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GB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Futurequakes</a:t>
            </a:r>
            <a:r>
              <a:rPr kumimoji="0" lang="en-GB" sz="3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”:  </a:t>
            </a:r>
            <a:endParaRPr kumimoji="0" lang="he-IL" sz="33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As </a:t>
            </a:r>
            <a:r>
              <a:rPr kumimoji="0" lang="en-GB" sz="3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earthquakes – surprising, but not impossible (</a:t>
            </a:r>
            <a:r>
              <a:rPr kumimoji="0" lang="en-GB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Steinmueller</a:t>
            </a:r>
            <a:r>
              <a:rPr kumimoji="0" lang="en-GB" sz="3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8263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333" y="282170"/>
            <a:ext cx="9347879" cy="834362"/>
          </a:xfrm>
        </p:spPr>
        <p:txBody>
          <a:bodyPr/>
          <a:lstStyle/>
          <a:p>
            <a:r>
              <a:rPr lang="en-US" dirty="0"/>
              <a:t>Wild Cards </a:t>
            </a:r>
            <a:r>
              <a:rPr lang="he-IL" dirty="0" smtClean="0"/>
              <a:t>   קלפים פרועים</a:t>
            </a:r>
            <a:endParaRPr lang="en-US" dirty="0"/>
          </a:p>
        </p:txBody>
      </p:sp>
      <p:pic>
        <p:nvPicPr>
          <p:cNvPr id="7" name="Picture 6" descr="https://miro.medium.com/max/1755/1*WbrJExlLjmLJ438ko-JPgQ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539" y="1395664"/>
            <a:ext cx="7652084" cy="4783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16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files.myopera.com/gialioy/albums/620072/Love%20Birds,%20Black%20Swa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1703389" y="4941889"/>
            <a:ext cx="878522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4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"העתיד המפתיע ביותר הוא זה שאין בו הפתעות"</a:t>
            </a:r>
            <a:endParaRPr kumimoji="0" lang="en-US" sz="3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4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                                        הרמן קאהן </a:t>
            </a:r>
            <a:endParaRPr kumimoji="0" lang="he-IL" sz="3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94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blacksw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9" y="200025"/>
            <a:ext cx="3959225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70231" y="5883215"/>
            <a:ext cx="1222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2007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58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459" y="1747570"/>
            <a:ext cx="94423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המציאות נוטה להפתיע אותנו, שוב </a:t>
            </a:r>
            <a:r>
              <a:rPr kumimoji="0" lang="he-IL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ושוב...</a:t>
            </a:r>
            <a:endParaRPr kumimoji="0" lang="he-IL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מקבלי החלטות זקוקים </a:t>
            </a:r>
            <a:r>
              <a:rPr kumimoji="0" lang="he-IL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לחשיבת עתיד שמאתגרת את החשיבה </a:t>
            </a:r>
            <a:r>
              <a:rPr kumimoji="0" lang="he-I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הקונבנציונלית</a:t>
            </a:r>
          </a:p>
          <a:p>
            <a:pPr marL="457200" marR="0" lvl="0" indent="-4572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e-IL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בבניית תרחישים יש </a:t>
            </a:r>
            <a:r>
              <a:rPr kumimoji="0" lang="he-I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צורך לאתגר את התרחישים ה"רגילים</a:t>
            </a:r>
            <a:r>
              <a:rPr kumimoji="0" lang="he-IL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", הנתפשים כסבירים</a:t>
            </a:r>
            <a:endParaRPr kumimoji="0" lang="he-IL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59" y="147415"/>
            <a:ext cx="9347879" cy="1007617"/>
          </a:xfrm>
        </p:spPr>
        <p:txBody>
          <a:bodyPr/>
          <a:lstStyle/>
          <a:p>
            <a:r>
              <a:rPr lang="he-IL" sz="4800" dirty="0" smtClean="0"/>
              <a:t>למה קלפים פרועים?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1555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07" y="157040"/>
            <a:ext cx="9693937" cy="815111"/>
          </a:xfrm>
        </p:spPr>
        <p:txBody>
          <a:bodyPr/>
          <a:lstStyle/>
          <a:p>
            <a:r>
              <a:rPr lang="he-IL" sz="4600" dirty="0" smtClean="0"/>
              <a:t>למה קלפים פרועים? הנה עוד סיבה חשובה</a:t>
            </a:r>
            <a:endParaRPr lang="en-US" sz="4600" dirty="0"/>
          </a:p>
        </p:txBody>
      </p:sp>
      <p:pic>
        <p:nvPicPr>
          <p:cNvPr id="5" name="Picture 2" descr="How Denial Numbs the Pain of Sha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552" y="1068405"/>
            <a:ext cx="6962274" cy="386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4162174"/>
            <a:ext cx="11059427" cy="1338828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r>
              <a:rPr kumimoji="0" lang="he-IL" sz="27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יש נטייה להתכחש להפתעות.... </a:t>
            </a:r>
            <a:endParaRPr kumimoji="0" lang="he-IL" sz="2700" b="0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7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ההתכחשות </a:t>
            </a:r>
            <a:r>
              <a:rPr kumimoji="0" lang="he-IL" sz="27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היא ביטוי רב-עוצמה של הטיה קוגניטיבית...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7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עלולה לדכא יצירתיות, ולגרום לארגונים ומדינות להיות פגיעים להפתעה אסטרטגית"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14207" y="5790215"/>
            <a:ext cx="11830745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P.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Shwartz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D. Randall, in 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“Blindside: How to anticipate forcing events and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Wild Cards 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global politics”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F. Fukuyama (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 2007</a:t>
            </a:r>
            <a:endParaRPr kumimoji="0" lang="he-IL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49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1044</Words>
  <Application>Microsoft Office PowerPoint</Application>
  <PresentationFormat>Widescreen</PresentationFormat>
  <Paragraphs>185</Paragraphs>
  <Slides>37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Arial</vt:lpstr>
      <vt:lpstr>Arial Narrow</vt:lpstr>
      <vt:lpstr>Calibri</vt:lpstr>
      <vt:lpstr>Droid Serif</vt:lpstr>
      <vt:lpstr>NotoNashkArabic</vt:lpstr>
      <vt:lpstr>Symbol</vt:lpstr>
      <vt:lpstr>Times New Roman (Hebrew)</vt:lpstr>
      <vt:lpstr>Wingdings</vt:lpstr>
      <vt:lpstr>ערכת נושא Office</vt:lpstr>
      <vt:lpstr>מפגש 9 – קלפים פרועים</vt:lpstr>
      <vt:lpstr>PowerPoint Presentation</vt:lpstr>
      <vt:lpstr>PowerPoint Presentation</vt:lpstr>
      <vt:lpstr>Wild Cards    קלפים פרועים</vt:lpstr>
      <vt:lpstr>Wild Cards    קלפים פרועים</vt:lpstr>
      <vt:lpstr>PowerPoint Presentation</vt:lpstr>
      <vt:lpstr>PowerPoint Presentation</vt:lpstr>
      <vt:lpstr>למה קלפים פרועים?</vt:lpstr>
      <vt:lpstr>למה קלפים פרועים? הנה עוד סיבה חשובה</vt:lpstr>
      <vt:lpstr>PowerPoint Presentation</vt:lpstr>
      <vt:lpstr>PowerPoint Presentation</vt:lpstr>
      <vt:lpstr>המודעות לקלפים פרועים חשובה בעולם של VUCA</vt:lpstr>
      <vt:lpstr>קלפים פרועים: לא רק אסונות, אלא גם אירועים רצויים</vt:lpstr>
      <vt:lpstr>דוגמאות לקלפים פרועים מהעבר</vt:lpstr>
      <vt:lpstr>דוגמאות לקלפים פרועים מהעתיד?</vt:lpstr>
      <vt:lpstr>איתותים חלשים – Weak Signals</vt:lpstr>
      <vt:lpstr>איתותים חלשים כ"מבשרי" קלף פרוע</vt:lpstr>
      <vt:lpstr>PowerPoint Presentation</vt:lpstr>
      <vt:lpstr>התועלת ב"חשיבת קלפים פרועים"</vt:lpstr>
      <vt:lpstr>PowerPoint Presentation</vt:lpstr>
      <vt:lpstr>PowerPoint Presentation</vt:lpstr>
      <vt:lpstr>איתותים חלשים – Weak Signals</vt:lpstr>
      <vt:lpstr>PowerPoint Presentation</vt:lpstr>
      <vt:lpstr>אחד המקורות לאיתור איתותים חלשים טכנולוגיים – Gartner Hype Cycle</vt:lpstr>
      <vt:lpstr>PowerPoint Presentation</vt:lpstr>
      <vt:lpstr>סוגי קלפים פרועים (לפי רמת הידע עליהם)</vt:lpstr>
      <vt:lpstr>הקלפים הפרועים יעצבו את העתיד!</vt:lpstr>
      <vt:lpstr>מקור השראה חשוב לרעיונות על קלפים פרועים</vt:lpstr>
      <vt:lpstr>מד"ב כניסוי חשיבה:  מאגר רעיונות לקלפים פרועים</vt:lpstr>
      <vt:lpstr>דוגמה מתוך הפרויקט האירופי FESTOS:  קלף פרוע בהשראת מס' טכנולוגיות</vt:lpstr>
      <vt:lpstr>PowerPoint Presentation</vt:lpstr>
      <vt:lpstr>PowerPoint Presentation</vt:lpstr>
      <vt:lpstr>פרויקט של האיחוד האירופי שהוקדש כולו לקלפים פרועים ואיתותים חלשים</vt:lpstr>
      <vt:lpstr>PowerPoint Presentation</vt:lpstr>
      <vt:lpstr>PowerPoint Presentation</vt:lpstr>
      <vt:lpstr>דוגמה: למידה אוטומטית ע"י העברת מידע ישירות למוח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מפגש 5א – קלפים פרועים</dc:title>
  <dc:creator>Aharon H.</dc:creator>
  <cp:lastModifiedBy>Aharon H.</cp:lastModifiedBy>
  <cp:revision>2</cp:revision>
  <dcterms:created xsi:type="dcterms:W3CDTF">2021-07-20T13:25:19Z</dcterms:created>
  <dcterms:modified xsi:type="dcterms:W3CDTF">2021-07-20T16:01:55Z</dcterms:modified>
</cp:coreProperties>
</file>