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3" r:id="rId3"/>
  </p:sldMasterIdLst>
  <p:notesMasterIdLst>
    <p:notesMasterId r:id="rId14"/>
  </p:notesMasterIdLst>
  <p:sldIdLst>
    <p:sldId id="256" r:id="rId4"/>
    <p:sldId id="296" r:id="rId5"/>
    <p:sldId id="295" r:id="rId6"/>
    <p:sldId id="475" r:id="rId7"/>
    <p:sldId id="298" r:id="rId8"/>
    <p:sldId id="299" r:id="rId9"/>
    <p:sldId id="308" r:id="rId10"/>
    <p:sldId id="306" r:id="rId11"/>
    <p:sldId id="313" r:id="rId12"/>
    <p:sldId id="467" r:id="rId13"/>
  </p:sldIdLst>
  <p:sldSz cx="12192000" cy="6858000"/>
  <p:notesSz cx="6858000" cy="9144000"/>
  <p:embeddedFontLst>
    <p:embeddedFont>
      <p:font typeface="Assistant" pitchFamily="2" charset="-79"/>
      <p:regular r:id="rId15"/>
      <p:bold r:id="rId16"/>
    </p:embeddedFont>
    <p:embeddedFont>
      <p:font typeface="Assistant ExtraLight" pitchFamily="2" charset="-79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iAOrbkHakgaaez4sIIbU5HXCQqN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tam HaCoh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6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/>
    <p:restoredTop sz="94620"/>
  </p:normalViewPr>
  <p:slideViewPr>
    <p:cSldViewPr snapToGrid="0">
      <p:cViewPr varScale="1">
        <p:scale>
          <a:sx n="158" d="100"/>
          <a:sy n="15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52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044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2d871ea9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c2d871ea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592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2d871ea9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c2d871ea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703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2d871ea9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c2d871ea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538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2d871ea9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c2d871ea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7683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030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2d871ea9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c2d871ea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459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6000"/>
              <a:buFont typeface="Assistant Extra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3200"/>
              <a:buFont typeface="Assistant Extra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54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4E5A-95F8-4B8F-B786-E0426F94C3C4}" type="datetimeFigureOut">
              <a:rPr lang="he-IL" smtClean="0"/>
              <a:t>ט'.אלול.תשפ"א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849C-5834-4A20-9F04-F423237A2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54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6000"/>
              <a:buFont typeface="Assistant Extra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3200"/>
              <a:buFont typeface="Assistant Extra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93C6-71B4-4D2F-A78F-FEDCA099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7AA5-1885-45BF-BB5B-192BD016E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20A69-5087-4E65-A187-93874402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B615-86A8-424F-9404-B537C79435A3}" type="datetimeFigureOut">
              <a:rPr lang="en-US" smtClean="0"/>
              <a:t>8/17/21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3FAD9-E326-4699-B4CE-507A25AA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D1155-6068-4B03-99BC-F75DAD82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0DAD-B84A-4EF0-9E5B-A3736285B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715962" y="21018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4400"/>
              <a:buFont typeface="Assistant ExtraLight"/>
              <a:buNone/>
              <a:defRPr sz="4400" b="1" i="0" u="none" strike="noStrike" cap="none">
                <a:solidFill>
                  <a:srgbClr val="18254B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715962" y="21018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4400"/>
              <a:buFont typeface="Assistant ExtraLight"/>
              <a:buNone/>
              <a:defRPr sz="4400" b="1" i="0" u="none" strike="noStrike" cap="none">
                <a:solidFill>
                  <a:srgbClr val="18254B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715962" y="21018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4400"/>
              <a:buFont typeface="Assistant ExtraLight"/>
              <a:buNone/>
              <a:defRPr sz="4400" b="1" i="0" u="none" strike="noStrike" cap="none">
                <a:solidFill>
                  <a:srgbClr val="18254B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876" y="156368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ct val="111111"/>
              <a:buFont typeface="Assistant"/>
              <a:buNone/>
            </a:pPr>
            <a:r>
              <a:rPr lang="he-IL" sz="8600" dirty="0">
                <a:latin typeface="Assistant"/>
                <a:cs typeface="Assistant"/>
                <a:sym typeface="Assistant"/>
              </a:rPr>
              <a:t>ניהול תהליכי חשיבה מערכתיים – חלק א׳: כלים ומודלים</a:t>
            </a: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42876" y="413084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3800"/>
              <a:buNone/>
            </a:pP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קורס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חשיבה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מערכתית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בחינוך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9659937" y="6061500"/>
            <a:ext cx="2389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Font typeface="Assistant"/>
              <a:buNone/>
            </a:pPr>
            <a:r>
              <a:rPr lang="he-IL" sz="2400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מרץ </a:t>
            </a:r>
            <a:r>
              <a:rPr lang="en-US" sz="2400" b="0" i="0" u="none" strike="noStrike" cap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2021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 descr="A picture containing text, sign, businessc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9937" y="1762125"/>
            <a:ext cx="2389187" cy="28241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607849" y="5458329"/>
            <a:ext cx="66463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״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לכל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בעיה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סבוכה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יש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פתרון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שהוא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בהיר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פשוט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ומוטעה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״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ה.ל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מנקן</a:t>
            </a:r>
            <a:endParaRPr sz="2400" b="0" i="0" u="none" strike="noStrike" cap="none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6934-9516-4E4B-9C53-CCCE15B21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dirty="0"/>
              <a:t>עבודה בקבוצות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D4963-3D18-CC4C-BFB1-57D90A8DC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200000"/>
              </a:lnSpc>
            </a:pPr>
            <a:r>
              <a:rPr lang="he-IL" sz="3600" dirty="0"/>
              <a:t>מה השתנה בסביבה? </a:t>
            </a:r>
          </a:p>
          <a:p>
            <a:pPr>
              <a:lnSpc>
                <a:spcPct val="200000"/>
              </a:lnSpc>
            </a:pPr>
            <a:r>
              <a:rPr lang="he-IL" sz="3600" dirty="0"/>
              <a:t>איך השינוי משפיע על מה שאנחנו מנסים להשיג?</a:t>
            </a:r>
          </a:p>
          <a:p>
            <a:pPr>
              <a:lnSpc>
                <a:spcPct val="200000"/>
              </a:lnSpc>
            </a:pPr>
            <a:r>
              <a:rPr lang="he-IL" sz="3600" dirty="0"/>
              <a:t>איך השינוי משפיע על הבית שלנו? </a:t>
            </a: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136012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3012" y="549275"/>
            <a:ext cx="4121150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570075" y="2145113"/>
            <a:ext cx="6629400" cy="1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1" dirty="0">
                <a:solidFill>
                  <a:srgbClr val="18254B"/>
                </a:solidFill>
                <a:highlight>
                  <a:srgbClr val="B86881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הנדבכים השונים של החשיבה המערכתית</a:t>
            </a:r>
            <a:endParaRPr sz="4800" b="1" i="0" u="none" strike="noStrike" cap="none" dirty="0">
              <a:solidFill>
                <a:srgbClr val="18254B"/>
              </a:solidFill>
              <a:highlight>
                <a:srgbClr val="B86881"/>
              </a:highlight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9224682" y="0"/>
            <a:ext cx="2967317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1000">
                <a:srgbClr val="FFFFFF">
                  <a:alpha val="63529"/>
                </a:srgbClr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49C357E2-B953-4C46-84AD-BF8E091580BD}"/>
              </a:ext>
            </a:extLst>
          </p:cNvPr>
          <p:cNvSpPr txBox="1">
            <a:spLocks/>
          </p:cNvSpPr>
          <p:nvPr/>
        </p:nvSpPr>
        <p:spPr>
          <a:xfrm>
            <a:off x="-522119" y="342900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6000"/>
              <a:buFont typeface="Assistant ExtraLight"/>
              <a:buNone/>
              <a:defRPr sz="6000" b="1" i="0" u="none" strike="noStrike" cap="none">
                <a:solidFill>
                  <a:srgbClr val="18254B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/>
              <a:t>איך מבינים סבוך?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oundaries | How many posts does it take to keep away the ti… | Flickr">
            <a:extLst>
              <a:ext uri="{FF2B5EF4-FFF2-40B4-BE49-F238E27FC236}">
                <a16:creationId xmlns:a16="http://schemas.microsoft.com/office/drawing/2014/main" id="{C5B5BC25-A1FC-465A-B719-F25838B92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832"/>
            <a:ext cx="5331398" cy="355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369;gc2d871ea9d_0_50">
            <a:extLst>
              <a:ext uri="{FF2B5EF4-FFF2-40B4-BE49-F238E27FC236}">
                <a16:creationId xmlns:a16="http://schemas.microsoft.com/office/drawing/2014/main" id="{C9987FE6-4744-485C-86EB-AAA47A2AED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9887" y="90487"/>
            <a:ext cx="1497012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5;p45">
            <a:extLst>
              <a:ext uri="{FF2B5EF4-FFF2-40B4-BE49-F238E27FC236}">
                <a16:creationId xmlns:a16="http://schemas.microsoft.com/office/drawing/2014/main" id="{1933FD84-15B1-4510-916C-466F5980EC4D}"/>
              </a:ext>
            </a:extLst>
          </p:cNvPr>
          <p:cNvSpPr txBox="1">
            <a:spLocks/>
          </p:cNvSpPr>
          <p:nvPr/>
        </p:nvSpPr>
        <p:spPr>
          <a:xfrm>
            <a:off x="5168028" y="2056250"/>
            <a:ext cx="6605665" cy="344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 rtl="1">
              <a:lnSpc>
                <a:spcPct val="170000"/>
              </a:lnSpc>
              <a:buSzPts val="4800"/>
            </a:pPr>
            <a:r>
              <a:rPr lang="he-IL" sz="2800" b="1" dirty="0">
                <a:latin typeface="Assistant"/>
                <a:cs typeface="Assistant"/>
              </a:rPr>
              <a:t>#1 תיחום הגבולות של בעיה מערכתית</a:t>
            </a:r>
          </a:p>
          <a:p>
            <a:pPr lvl="1" indent="-457200" algn="r" rtl="1">
              <a:lnSpc>
                <a:spcPct val="170000"/>
              </a:lnSpc>
              <a:buSzPts val="4800"/>
              <a:buFont typeface="Arial" panose="020B0604020202020204" pitchFamily="34" charset="0"/>
              <a:buChar char="•"/>
            </a:pPr>
            <a:r>
              <a:rPr lang="he-IL" sz="2600" dirty="0">
                <a:latin typeface="Assistant"/>
                <a:cs typeface="Assistant"/>
              </a:rPr>
              <a:t>תיחום מסגרת הזמנים</a:t>
            </a:r>
          </a:p>
          <a:p>
            <a:pPr lvl="1" indent="-457200" algn="r" rtl="1">
              <a:lnSpc>
                <a:spcPct val="170000"/>
              </a:lnSpc>
              <a:buSzPts val="4800"/>
              <a:buFont typeface="Arial" panose="020B0604020202020204" pitchFamily="34" charset="0"/>
              <a:buChar char="•"/>
            </a:pPr>
            <a:r>
              <a:rPr lang="he-IL" sz="2600" dirty="0">
                <a:latin typeface="Assistant"/>
                <a:cs typeface="Assistant"/>
              </a:rPr>
              <a:t>תיחום אזורי השפעה -  זיהוי הגורמים המשפיעים על </a:t>
            </a:r>
            <a:r>
              <a:rPr lang="he-IL" sz="2600" dirty="0" err="1">
                <a:latin typeface="Assistant"/>
                <a:cs typeface="Assistant"/>
              </a:rPr>
              <a:t>הסוגיה</a:t>
            </a:r>
            <a:endParaRPr lang="he-IL" sz="2600" dirty="0">
              <a:latin typeface="Assistant"/>
              <a:cs typeface="Assistant"/>
            </a:endParaRPr>
          </a:p>
          <a:p>
            <a:pPr marL="0" indent="0" algn="r" rtl="1">
              <a:lnSpc>
                <a:spcPct val="170000"/>
              </a:lnSpc>
              <a:buSzPts val="4800"/>
            </a:pPr>
            <a:endParaRPr lang="he-IL" sz="2800" dirty="0"/>
          </a:p>
          <a:p>
            <a:pPr marL="914400" indent="-914400" algn="r" rtl="1">
              <a:lnSpc>
                <a:spcPct val="170000"/>
              </a:lnSpc>
              <a:buSzPts val="4800"/>
              <a:buFont typeface="Assistant"/>
              <a:buAutoNum type="arabicPeriod"/>
            </a:pPr>
            <a:endParaRPr lang="he-IL" sz="2800" dirty="0"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214190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CD270E-1006-4509-A8E3-2D2452E7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84" y="5782366"/>
            <a:ext cx="3259799" cy="857250"/>
          </a:xfrm>
        </p:spPr>
        <p:txBody>
          <a:bodyPr>
            <a:normAutofit fontScale="90000"/>
          </a:bodyPr>
          <a:lstStyle/>
          <a:p>
            <a:r>
              <a:rPr lang="he-IL" dirty="0"/>
              <a:t>פרח /עלי כותרת</a:t>
            </a: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9A436A59-F514-4F08-ACD5-F773FAF7039B}"/>
              </a:ext>
            </a:extLst>
          </p:cNvPr>
          <p:cNvSpPr/>
          <p:nvPr/>
        </p:nvSpPr>
        <p:spPr>
          <a:xfrm rot="19852788">
            <a:off x="6277140" y="2066241"/>
            <a:ext cx="2814258" cy="10302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50" dirty="0"/>
              <a:t>גורם א'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DE8CDF8D-3929-405D-A68F-544CB8180C8B}"/>
              </a:ext>
            </a:extLst>
          </p:cNvPr>
          <p:cNvSpPr/>
          <p:nvPr/>
        </p:nvSpPr>
        <p:spPr>
          <a:xfrm rot="789664">
            <a:off x="6485555" y="3648353"/>
            <a:ext cx="2814258" cy="108470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50" dirty="0"/>
              <a:t> גורם ב'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757D6BF0-EE87-4042-9868-00F90E9EE557}"/>
              </a:ext>
            </a:extLst>
          </p:cNvPr>
          <p:cNvSpPr/>
          <p:nvPr/>
        </p:nvSpPr>
        <p:spPr>
          <a:xfrm rot="16036000">
            <a:off x="5056690" y="1635614"/>
            <a:ext cx="1866405" cy="10279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50" dirty="0"/>
              <a:t>סוגיה ג'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65243CA0-8F01-452D-AED0-7A1C40E43606}"/>
              </a:ext>
            </a:extLst>
          </p:cNvPr>
          <p:cNvSpPr/>
          <p:nvPr/>
        </p:nvSpPr>
        <p:spPr>
          <a:xfrm rot="16036000">
            <a:off x="5108274" y="4409367"/>
            <a:ext cx="1866405" cy="10279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50" dirty="0"/>
              <a:t>גורם ג'</a:t>
            </a:r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D8BAB799-1F0E-4557-BFA1-7FB69D37AC85}"/>
              </a:ext>
            </a:extLst>
          </p:cNvPr>
          <p:cNvSpPr/>
          <p:nvPr/>
        </p:nvSpPr>
        <p:spPr>
          <a:xfrm rot="20239655">
            <a:off x="2852982" y="3807385"/>
            <a:ext cx="2678350" cy="103021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50" dirty="0"/>
              <a:t>סוגיה ב'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FE570B30-945B-4ED3-8E0A-3BD7F823101C}"/>
              </a:ext>
            </a:extLst>
          </p:cNvPr>
          <p:cNvSpPr/>
          <p:nvPr/>
        </p:nvSpPr>
        <p:spPr>
          <a:xfrm rot="1143938">
            <a:off x="2806172" y="2326724"/>
            <a:ext cx="2814258" cy="88680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50" dirty="0"/>
              <a:t>סוגיה א'</a:t>
            </a: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D755DBE3-3E86-4671-8788-EB5E16EE127A}"/>
              </a:ext>
            </a:extLst>
          </p:cNvPr>
          <p:cNvSpPr/>
          <p:nvPr/>
        </p:nvSpPr>
        <p:spPr>
          <a:xfrm>
            <a:off x="5069220" y="2780392"/>
            <a:ext cx="1782198" cy="1512168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28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  <a:alpha val="6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350" dirty="0"/>
              <a:t>מרכז הפרח (ליבת הנושא)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D9800-6124-4436-A4C6-C470D729B040}"/>
              </a:ext>
            </a:extLst>
          </p:cNvPr>
          <p:cNvSpPr txBox="1"/>
          <p:nvPr/>
        </p:nvSpPr>
        <p:spPr>
          <a:xfrm>
            <a:off x="4322290" y="5626372"/>
            <a:ext cx="841897" cy="3000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350" dirty="0"/>
              <a:t>(צבי לניר)</a:t>
            </a:r>
          </a:p>
        </p:txBody>
      </p:sp>
    </p:spTree>
    <p:extLst>
      <p:ext uri="{BB962C8B-B14F-4D97-AF65-F5344CB8AC3E}">
        <p14:creationId xmlns:p14="http://schemas.microsoft.com/office/powerpoint/2010/main" val="31316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69;gc2d871ea9d_0_50">
            <a:extLst>
              <a:ext uri="{FF2B5EF4-FFF2-40B4-BE49-F238E27FC236}">
                <a16:creationId xmlns:a16="http://schemas.microsoft.com/office/drawing/2014/main" id="{C9987FE6-4744-485C-86EB-AAA47A2AED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9887" y="90487"/>
            <a:ext cx="1497012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5;p45">
            <a:extLst>
              <a:ext uri="{FF2B5EF4-FFF2-40B4-BE49-F238E27FC236}">
                <a16:creationId xmlns:a16="http://schemas.microsoft.com/office/drawing/2014/main" id="{1933FD84-15B1-4510-916C-466F5980EC4D}"/>
              </a:ext>
            </a:extLst>
          </p:cNvPr>
          <p:cNvSpPr txBox="1">
            <a:spLocks/>
          </p:cNvSpPr>
          <p:nvPr/>
        </p:nvSpPr>
        <p:spPr>
          <a:xfrm>
            <a:off x="4305300" y="2514744"/>
            <a:ext cx="7621665" cy="182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r>
              <a:rPr lang="he-IL" sz="2800" b="1" dirty="0">
                <a:latin typeface="Assistant"/>
                <a:cs typeface="Assistant"/>
              </a:rPr>
              <a:t>#2 ניתוח השחקנים במערכות ומערכות היחסים בניהם</a:t>
            </a:r>
            <a:endParaRPr lang="en-US" sz="2800" b="1" dirty="0">
              <a:latin typeface="Assistant"/>
              <a:cs typeface="Assistant"/>
            </a:endParaRPr>
          </a:p>
          <a:p>
            <a:pPr algn="r"/>
            <a:endParaRPr lang="he-IL" sz="2800" b="1" dirty="0">
              <a:latin typeface="Assistant"/>
              <a:cs typeface="Assistant"/>
            </a:endParaRPr>
          </a:p>
          <a:p>
            <a:pPr algn="r"/>
            <a:r>
              <a:rPr lang="he-IL" sz="2800" b="1" dirty="0">
                <a:latin typeface="Assistant"/>
                <a:cs typeface="Assistant"/>
              </a:rPr>
              <a:t>#3 ניתוח האופן שבו מערכות יחסים אלו נוצרו</a:t>
            </a:r>
          </a:p>
        </p:txBody>
      </p:sp>
      <p:pic>
        <p:nvPicPr>
          <p:cNvPr id="10242" name="Picture 2" descr="Clean, Environment, Garbage, Recycle">
            <a:extLst>
              <a:ext uri="{FF2B5EF4-FFF2-40B4-BE49-F238E27FC236}">
                <a16:creationId xmlns:a16="http://schemas.microsoft.com/office/drawing/2014/main" id="{3967374D-A737-48F7-A6B5-1964799B6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49"/>
            <a:ext cx="44291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6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69;gc2d871ea9d_0_50">
            <a:extLst>
              <a:ext uri="{FF2B5EF4-FFF2-40B4-BE49-F238E27FC236}">
                <a16:creationId xmlns:a16="http://schemas.microsoft.com/office/drawing/2014/main" id="{C9987FE6-4744-485C-86EB-AAA47A2AED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9887" y="90487"/>
            <a:ext cx="1497012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5;p45">
            <a:extLst>
              <a:ext uri="{FF2B5EF4-FFF2-40B4-BE49-F238E27FC236}">
                <a16:creationId xmlns:a16="http://schemas.microsoft.com/office/drawing/2014/main" id="{1933FD84-15B1-4510-916C-466F5980EC4D}"/>
              </a:ext>
            </a:extLst>
          </p:cNvPr>
          <p:cNvSpPr txBox="1">
            <a:spLocks/>
          </p:cNvSpPr>
          <p:nvPr/>
        </p:nvSpPr>
        <p:spPr>
          <a:xfrm>
            <a:off x="4305300" y="2514744"/>
            <a:ext cx="7621665" cy="182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r>
              <a:rPr lang="he-IL" sz="2800" b="1" dirty="0">
                <a:latin typeface="Assistant"/>
                <a:cs typeface="Assistant"/>
              </a:rPr>
              <a:t>#4 חילוץ של מודלים מנטליים ופערים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716A6A6-A27B-46E8-A9CB-64A2AA6F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3" y="1291382"/>
            <a:ext cx="5956162" cy="427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1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14;p2">
            <a:extLst>
              <a:ext uri="{FF2B5EF4-FFF2-40B4-BE49-F238E27FC236}">
                <a16:creationId xmlns:a16="http://schemas.microsoft.com/office/drawing/2014/main" id="{0C199F67-2760-454D-AF2B-1DF0E11D8551}"/>
              </a:ext>
            </a:extLst>
          </p:cNvPr>
          <p:cNvSpPr txBox="1"/>
          <p:nvPr/>
        </p:nvSpPr>
        <p:spPr>
          <a:xfrm>
            <a:off x="4191712" y="487145"/>
            <a:ext cx="3808575" cy="128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>
              <a:lnSpc>
                <a:spcPct val="90000"/>
              </a:lnSpc>
              <a:buClr>
                <a:srgbClr val="18254B"/>
              </a:buClr>
              <a:buSzPts val="3200"/>
              <a:buFont typeface="Assistant ExtraLight"/>
              <a:buNone/>
              <a:defRPr sz="4300" b="1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pPr algn="ctr"/>
            <a:r>
              <a:rPr lang="he-IL" dirty="0"/>
              <a:t>היסט ופוטנציאל</a:t>
            </a:r>
            <a:endParaRPr dirty="0"/>
          </a:p>
        </p:txBody>
      </p:sp>
      <p:sp>
        <p:nvSpPr>
          <p:cNvPr id="49" name="TextBox 4">
            <a:extLst>
              <a:ext uri="{FF2B5EF4-FFF2-40B4-BE49-F238E27FC236}">
                <a16:creationId xmlns:a16="http://schemas.microsoft.com/office/drawing/2014/main" id="{04E5468A-BAAB-4597-8A31-C34265B786A1}"/>
              </a:ext>
            </a:extLst>
          </p:cNvPr>
          <p:cNvSpPr txBox="1"/>
          <p:nvPr/>
        </p:nvSpPr>
        <p:spPr bwMode="auto">
          <a:xfrm>
            <a:off x="5653460" y="2725738"/>
            <a:ext cx="1285875" cy="52322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הווה</a:t>
            </a:r>
          </a:p>
        </p:txBody>
      </p:sp>
      <p:sp>
        <p:nvSpPr>
          <p:cNvPr id="50" name="מלבן מעוגל 7">
            <a:extLst>
              <a:ext uri="{FF2B5EF4-FFF2-40B4-BE49-F238E27FC236}">
                <a16:creationId xmlns:a16="http://schemas.microsoft.com/office/drawing/2014/main" id="{65BD00D8-627B-4BC2-A137-BCD1C7CA6FAA}"/>
              </a:ext>
            </a:extLst>
          </p:cNvPr>
          <p:cNvSpPr/>
          <p:nvPr/>
        </p:nvSpPr>
        <p:spPr bwMode="auto">
          <a:xfrm>
            <a:off x="5439147" y="3225800"/>
            <a:ext cx="1785938" cy="1643063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1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5E4308C1-2232-434A-855A-174468622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3835" y="3692517"/>
            <a:ext cx="1357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Legacy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(פרדיגמה)</a:t>
            </a:r>
          </a:p>
        </p:txBody>
      </p:sp>
      <p:sp>
        <p:nvSpPr>
          <p:cNvPr id="52" name="מלבן מעוגל 17">
            <a:extLst>
              <a:ext uri="{FF2B5EF4-FFF2-40B4-BE49-F238E27FC236}">
                <a16:creationId xmlns:a16="http://schemas.microsoft.com/office/drawing/2014/main" id="{55BCD841-8364-46E0-A4A0-10F646630956}"/>
              </a:ext>
            </a:extLst>
          </p:cNvPr>
          <p:cNvSpPr/>
          <p:nvPr/>
        </p:nvSpPr>
        <p:spPr bwMode="auto">
          <a:xfrm>
            <a:off x="8439522" y="3225800"/>
            <a:ext cx="1785938" cy="1643063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1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53" name="מלבן מעוגל 18">
            <a:extLst>
              <a:ext uri="{FF2B5EF4-FFF2-40B4-BE49-F238E27FC236}">
                <a16:creationId xmlns:a16="http://schemas.microsoft.com/office/drawing/2014/main" id="{FE8F3C52-A7F9-4A9D-882A-BE5D6DDD487C}"/>
              </a:ext>
            </a:extLst>
          </p:cNvPr>
          <p:cNvSpPr/>
          <p:nvPr/>
        </p:nvSpPr>
        <p:spPr bwMode="auto">
          <a:xfrm>
            <a:off x="2224460" y="3225800"/>
            <a:ext cx="1785937" cy="1643063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1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54" name="TextBox 9">
            <a:extLst>
              <a:ext uri="{FF2B5EF4-FFF2-40B4-BE49-F238E27FC236}">
                <a16:creationId xmlns:a16="http://schemas.microsoft.com/office/drawing/2014/main" id="{48923698-3B6C-4529-BE52-989D17F0BA9E}"/>
              </a:ext>
            </a:extLst>
          </p:cNvPr>
          <p:cNvSpPr txBox="1"/>
          <p:nvPr/>
        </p:nvSpPr>
        <p:spPr bwMode="auto">
          <a:xfrm>
            <a:off x="8725273" y="2754729"/>
            <a:ext cx="1285875" cy="52322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עבר</a:t>
            </a:r>
          </a:p>
        </p:txBody>
      </p:sp>
      <p:sp>
        <p:nvSpPr>
          <p:cNvPr id="55" name="TextBox 10">
            <a:extLst>
              <a:ext uri="{FF2B5EF4-FFF2-40B4-BE49-F238E27FC236}">
                <a16:creationId xmlns:a16="http://schemas.microsoft.com/office/drawing/2014/main" id="{CE20BA21-DEAF-43D5-B6BA-9A3CF3F92A45}"/>
              </a:ext>
            </a:extLst>
          </p:cNvPr>
          <p:cNvSpPr txBox="1"/>
          <p:nvPr/>
        </p:nvSpPr>
        <p:spPr bwMode="auto">
          <a:xfrm>
            <a:off x="2438772" y="2725738"/>
            <a:ext cx="1285875" cy="52322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עתיד</a:t>
            </a:r>
          </a:p>
        </p:txBody>
      </p:sp>
      <p:sp>
        <p:nvSpPr>
          <p:cNvPr id="56" name="TextBox 23">
            <a:extLst>
              <a:ext uri="{FF2B5EF4-FFF2-40B4-BE49-F238E27FC236}">
                <a16:creationId xmlns:a16="http://schemas.microsoft.com/office/drawing/2014/main" id="{539EDA2B-0007-497F-8627-8942CDAA9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460" y="3589536"/>
            <a:ext cx="1357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מגמות מתהוות</a:t>
            </a:r>
          </a:p>
        </p:txBody>
      </p:sp>
      <p:sp>
        <p:nvSpPr>
          <p:cNvPr id="57" name="TextBox 24">
            <a:extLst>
              <a:ext uri="{FF2B5EF4-FFF2-40B4-BE49-F238E27FC236}">
                <a16:creationId xmlns:a16="http://schemas.microsoft.com/office/drawing/2014/main" id="{2EF9CE9D-8B0E-4FE0-9452-80E69B8C0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616" y="3661664"/>
            <a:ext cx="1571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תמונת עתיד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612A0BF-1CF6-46C7-B4DC-8464070D3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23" y="2190528"/>
            <a:ext cx="1285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היסט</a:t>
            </a:r>
          </a:p>
        </p:txBody>
      </p:sp>
      <p:sp>
        <p:nvSpPr>
          <p:cNvPr id="59" name="סוגר מסולסל שמאלי 58">
            <a:extLst>
              <a:ext uri="{FF2B5EF4-FFF2-40B4-BE49-F238E27FC236}">
                <a16:creationId xmlns:a16="http://schemas.microsoft.com/office/drawing/2014/main" id="{2C023FA9-53AB-4C55-BEA8-D3619C1AC912}"/>
              </a:ext>
            </a:extLst>
          </p:cNvPr>
          <p:cNvSpPr/>
          <p:nvPr/>
        </p:nvSpPr>
        <p:spPr>
          <a:xfrm rot="5400000">
            <a:off x="4513025" y="2057424"/>
            <a:ext cx="490934" cy="15756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0" name="TextBox 27">
            <a:extLst>
              <a:ext uri="{FF2B5EF4-FFF2-40B4-BE49-F238E27FC236}">
                <a16:creationId xmlns:a16="http://schemas.microsoft.com/office/drawing/2014/main" id="{703ABA3E-0C80-463B-8605-4C9A4AC22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554" y="2140552"/>
            <a:ext cx="1285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>
                <a:latin typeface="Assistant" panose="00000500000000000000" pitchFamily="2" charset="-79"/>
                <a:cs typeface="Assistant" panose="00000500000000000000" pitchFamily="2" charset="-79"/>
              </a:rPr>
              <a:t>פוטנציאל</a:t>
            </a:r>
          </a:p>
        </p:txBody>
      </p:sp>
      <p:sp>
        <p:nvSpPr>
          <p:cNvPr id="61" name="סוגר מסולסל שמאלי 60">
            <a:extLst>
              <a:ext uri="{FF2B5EF4-FFF2-40B4-BE49-F238E27FC236}">
                <a16:creationId xmlns:a16="http://schemas.microsoft.com/office/drawing/2014/main" id="{82B3C08C-3816-409E-8010-D7AF7357571F}"/>
              </a:ext>
            </a:extLst>
          </p:cNvPr>
          <p:cNvSpPr/>
          <p:nvPr/>
        </p:nvSpPr>
        <p:spPr>
          <a:xfrm rot="5400000">
            <a:off x="7599894" y="2052500"/>
            <a:ext cx="490934" cy="15756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2" name="TextBox 12">
            <a:extLst>
              <a:ext uri="{FF2B5EF4-FFF2-40B4-BE49-F238E27FC236}">
                <a16:creationId xmlns:a16="http://schemas.microsoft.com/office/drawing/2014/main" id="{74DA62D0-6360-47D3-B2E5-330A3066A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985" y="3692517"/>
            <a:ext cx="1357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(</a:t>
            </a:r>
            <a:r>
              <a:rPr lang="he-IL" altLang="he-IL" sz="2000" dirty="0" err="1">
                <a:latin typeface="Assistant" panose="00000500000000000000" pitchFamily="2" charset="-79"/>
                <a:cs typeface="Assistant" panose="00000500000000000000" pitchFamily="2" charset="-79"/>
              </a:rPr>
              <a:t>גנאולוגיה</a:t>
            </a:r>
            <a:r>
              <a:rPr lang="he-IL" altLang="he-IL" sz="2000" dirty="0">
                <a:latin typeface="Assistant" panose="00000500000000000000" pitchFamily="2" charset="-79"/>
                <a:cs typeface="Assistant" panose="00000500000000000000" pitchFamily="2" charset="-79"/>
              </a:rPr>
              <a:t>)</a:t>
            </a:r>
          </a:p>
        </p:txBody>
      </p:sp>
      <p:pic>
        <p:nvPicPr>
          <p:cNvPr id="63" name="Google Shape;369;gc2d871ea9d_0_50">
            <a:extLst>
              <a:ext uri="{FF2B5EF4-FFF2-40B4-BE49-F238E27FC236}">
                <a16:creationId xmlns:a16="http://schemas.microsoft.com/office/drawing/2014/main" id="{2614963C-1B91-4293-B77A-192D43F0C4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9887" y="90487"/>
            <a:ext cx="1497012" cy="201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1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60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3012" y="549275"/>
            <a:ext cx="4121150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595475" y="2507700"/>
            <a:ext cx="6629400" cy="1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1" dirty="0">
                <a:solidFill>
                  <a:srgbClr val="18254B"/>
                </a:solidFill>
                <a:highlight>
                  <a:srgbClr val="B86881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המודל המערכתי 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1" dirty="0">
                <a:solidFill>
                  <a:srgbClr val="18254B"/>
                </a:solidFill>
                <a:highlight>
                  <a:srgbClr val="B86881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לחשיבה אסטרטגית</a:t>
            </a:r>
            <a:endParaRPr sz="4800" b="1" i="0" u="none" strike="noStrike" cap="none" dirty="0">
              <a:solidFill>
                <a:srgbClr val="18254B"/>
              </a:solidFill>
              <a:highlight>
                <a:srgbClr val="B86881"/>
              </a:highlight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9224682" y="0"/>
            <a:ext cx="2967317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1000">
                <a:srgbClr val="FFFFFF">
                  <a:alpha val="63529"/>
                </a:srgbClr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02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369;gc2d871ea9d_0_50">
            <a:extLst>
              <a:ext uri="{FF2B5EF4-FFF2-40B4-BE49-F238E27FC236}">
                <a16:creationId xmlns:a16="http://schemas.microsoft.com/office/drawing/2014/main" id="{2614963C-1B91-4293-B77A-192D43F0C4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9887" y="90487"/>
            <a:ext cx="1497012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כותרת 1">
            <a:extLst>
              <a:ext uri="{FF2B5EF4-FFF2-40B4-BE49-F238E27FC236}">
                <a16:creationId xmlns:a16="http://schemas.microsoft.com/office/drawing/2014/main" id="{EE4A8745-789C-4215-A03E-50C77A0FAA33}"/>
              </a:ext>
            </a:extLst>
          </p:cNvPr>
          <p:cNvSpPr txBox="1">
            <a:spLocks/>
          </p:cNvSpPr>
          <p:nvPr/>
        </p:nvSpPr>
        <p:spPr>
          <a:xfrm>
            <a:off x="6253008" y="527049"/>
            <a:ext cx="46870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rtl="1">
              <a:lnSpc>
                <a:spcPct val="90000"/>
              </a:lnSpc>
              <a:buClr>
                <a:srgbClr val="18254B"/>
              </a:buClr>
              <a:buSzPts val="3200"/>
              <a:buFont typeface="Assistant ExtraLight"/>
              <a:buNone/>
              <a:defRPr sz="4300" b="1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he-IL" dirty="0"/>
              <a:t>המודל המערכתי לאסטרטגיה</a:t>
            </a: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667242B2-C62C-4C1E-90D9-22D52F782D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172"/>
          <a:stretch/>
        </p:blipFill>
        <p:spPr>
          <a:xfrm>
            <a:off x="804862" y="472753"/>
            <a:ext cx="6142038" cy="6093148"/>
          </a:xfrm>
          <a:prstGeom prst="rect">
            <a:avLst/>
          </a:prstGeom>
        </p:spPr>
      </p:pic>
      <p:sp>
        <p:nvSpPr>
          <p:cNvPr id="5" name="Google Shape;999;p83">
            <a:extLst>
              <a:ext uri="{FF2B5EF4-FFF2-40B4-BE49-F238E27FC236}">
                <a16:creationId xmlns:a16="http://schemas.microsoft.com/office/drawing/2014/main" id="{D87B5133-373F-BE4D-A582-304ECE5FAB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55524" y="2805282"/>
            <a:ext cx="5832453" cy="149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 dirty="0"/>
              <a:t>אפקט/</a:t>
            </a:r>
            <a:r>
              <a:rPr lang="iw-IL" b="1" dirty="0" err="1"/>
              <a:t>ייעדים</a:t>
            </a:r>
            <a:r>
              <a:rPr lang="iw-IL" b="1" dirty="0"/>
              <a:t> אסטרטגיים </a:t>
            </a:r>
            <a:r>
              <a:rPr lang="iw-IL" dirty="0"/>
              <a:t>– מה אנחנו רוצים שיקרה בעולם?</a:t>
            </a: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 dirty="0"/>
              <a:t>בית/הארגון </a:t>
            </a:r>
            <a:r>
              <a:rPr lang="iw-IL" dirty="0"/>
              <a:t>– מי אנחנו? איפה עובר הגבול בינינו לבין החוץ?</a:t>
            </a: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 dirty="0"/>
              <a:t>סביבה</a:t>
            </a:r>
            <a:r>
              <a:rPr lang="iw-IL" dirty="0"/>
              <a:t> – מה יש שם בחוץ? </a:t>
            </a: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 dirty="0"/>
              <a:t>אסטרטגיה (במרכז) </a:t>
            </a:r>
            <a:r>
              <a:rPr lang="iw-IL" dirty="0"/>
              <a:t>– כיצד הפעילות שלנו מחברת את </a:t>
            </a:r>
            <a:r>
              <a:rPr lang="iw-IL" dirty="0" err="1"/>
              <a:t>הקודקודים</a:t>
            </a:r>
            <a:r>
              <a:rPr lang="iw-IL" dirty="0"/>
              <a:t>? 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6688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208</Words>
  <Application>Microsoft Macintosh PowerPoint</Application>
  <PresentationFormat>Widescreen</PresentationFormat>
  <Paragraphs>45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arial</vt:lpstr>
      <vt:lpstr>Assistant ExtraLight</vt:lpstr>
      <vt:lpstr>Assistant</vt:lpstr>
      <vt:lpstr>1_Office Theme</vt:lpstr>
      <vt:lpstr>2_Office Theme</vt:lpstr>
      <vt:lpstr>10_Office Theme</vt:lpstr>
      <vt:lpstr>ניהול תהליכי חשיבה מערכתיים – חלק א׳: כלים ומודלים</vt:lpstr>
      <vt:lpstr>PowerPoint Presentation</vt:lpstr>
      <vt:lpstr>PowerPoint Presentation</vt:lpstr>
      <vt:lpstr>פרח /עלי כותרת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עבודה בקבוצות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מבוא לחשיבה מערכתית</dc:title>
  <dc:creator>נעמה כהן</dc:creator>
  <cp:lastModifiedBy>Yotam HaCohen</cp:lastModifiedBy>
  <cp:revision>16</cp:revision>
  <dcterms:created xsi:type="dcterms:W3CDTF">2021-02-21T09:49:16Z</dcterms:created>
  <dcterms:modified xsi:type="dcterms:W3CDTF">2021-08-17T18:12:17Z</dcterms:modified>
</cp:coreProperties>
</file>