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96" r:id="rId4"/>
    <p:sldId id="497" r:id="rId5"/>
    <p:sldId id="498" r:id="rId6"/>
    <p:sldId id="500" r:id="rId7"/>
    <p:sldId id="493" r:id="rId8"/>
    <p:sldId id="501" r:id="rId9"/>
    <p:sldId id="496" r:id="rId10"/>
    <p:sldId id="443" r:id="rId11"/>
    <p:sldId id="442" r:id="rId12"/>
    <p:sldId id="306" r:id="rId13"/>
  </p:sldIdLst>
  <p:sldSz cx="12192000" cy="6858000"/>
  <p:notesSz cx="6858000" cy="9144000"/>
  <p:embeddedFontLst>
    <p:embeddedFont>
      <p:font typeface="Assistant" pitchFamily="2" charset="-79"/>
      <p:regular r:id="rId15"/>
      <p:bold r:id="rId16"/>
    </p:embeddedFont>
    <p:embeddedFont>
      <p:font typeface="Assistant ExtraLight" pitchFamily="2" charset="-79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egoe UI" panose="020B0502040204020203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AOrbkHakgaaez4sIIbU5HXCQqN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otam HaCoh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6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1"/>
    <p:restoredTop sz="94558"/>
  </p:normalViewPr>
  <p:slideViewPr>
    <p:cSldViewPr snapToGrid="0">
      <p:cViewPr varScale="1">
        <p:scale>
          <a:sx n="111" d="100"/>
          <a:sy n="111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5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F179F-6BC4-421C-BE9D-3816E7ADAB25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ACFF11D0-76C3-4AB0-81AB-A2E220458ED0}">
      <dgm:prSet phldrT="[טקסט]" custT="1"/>
      <dgm:spPr/>
      <dgm:t>
        <a:bodyPr/>
        <a:lstStyle/>
        <a:p>
          <a:r>
            <a:rPr lang="he-IL" sz="1400" dirty="0"/>
            <a:t>תכנון התהליך </a:t>
          </a:r>
          <a:endParaRPr lang="en-US" sz="1400" dirty="0"/>
        </a:p>
      </dgm:t>
    </dgm:pt>
    <dgm:pt modelId="{CA5D0D1E-BD04-4F5D-B879-818329EE4C7E}" type="parTrans" cxnId="{7B8D2E19-B6C7-4A71-915F-3D18BFB4AB4A}">
      <dgm:prSet/>
      <dgm:spPr/>
      <dgm:t>
        <a:bodyPr/>
        <a:lstStyle/>
        <a:p>
          <a:endParaRPr lang="en-US" sz="2000"/>
        </a:p>
      </dgm:t>
    </dgm:pt>
    <dgm:pt modelId="{E1B9235B-4DB6-45DC-8646-94D11AFAA375}" type="sibTrans" cxnId="{7B8D2E19-B6C7-4A71-915F-3D18BFB4AB4A}">
      <dgm:prSet/>
      <dgm:spPr/>
      <dgm:t>
        <a:bodyPr/>
        <a:lstStyle/>
        <a:p>
          <a:endParaRPr lang="en-US" sz="2000"/>
        </a:p>
      </dgm:t>
    </dgm:pt>
    <dgm:pt modelId="{D4FF6206-DAB0-41F6-BD4D-B636F1FC91BF}">
      <dgm:prSet phldrT="[טקסט]" custT="1"/>
      <dgm:spPr/>
      <dgm:t>
        <a:bodyPr/>
        <a:lstStyle/>
        <a:p>
          <a:r>
            <a:rPr lang="he-IL" sz="1400" dirty="0"/>
            <a:t>דיון בנושאים המשיקים לסוגיה (עלי כותרת)</a:t>
          </a:r>
          <a:endParaRPr lang="en-US" sz="1400" dirty="0"/>
        </a:p>
      </dgm:t>
    </dgm:pt>
    <dgm:pt modelId="{4A5969E1-BA55-4B8B-8D42-BBA86DE33847}" type="parTrans" cxnId="{59F822BA-11CD-4BFA-93CA-170B4DB79852}">
      <dgm:prSet/>
      <dgm:spPr/>
      <dgm:t>
        <a:bodyPr/>
        <a:lstStyle/>
        <a:p>
          <a:endParaRPr lang="en-US" sz="2000"/>
        </a:p>
      </dgm:t>
    </dgm:pt>
    <dgm:pt modelId="{E6E6DDE1-9221-43C8-BE8A-6E08157FC410}" type="sibTrans" cxnId="{59F822BA-11CD-4BFA-93CA-170B4DB79852}">
      <dgm:prSet/>
      <dgm:spPr/>
      <dgm:t>
        <a:bodyPr/>
        <a:lstStyle/>
        <a:p>
          <a:endParaRPr lang="en-US" sz="2000"/>
        </a:p>
      </dgm:t>
    </dgm:pt>
    <dgm:pt modelId="{4A4EF42F-D02A-4505-B88E-9BA4CB588893}">
      <dgm:prSet phldrT="[טקסט]" custT="1"/>
      <dgm:spPr/>
      <dgm:t>
        <a:bodyPr/>
        <a:lstStyle/>
        <a:p>
          <a:pPr rtl="1"/>
          <a:r>
            <a:rPr lang="he-IL" sz="1400" dirty="0"/>
            <a:t>כינוס: השינוי, פערים ופוטנציאלים</a:t>
          </a:r>
          <a:endParaRPr lang="en-US" sz="1400" dirty="0"/>
        </a:p>
      </dgm:t>
    </dgm:pt>
    <dgm:pt modelId="{20A385E3-9952-4540-89D2-929F86836293}" type="parTrans" cxnId="{C80787E3-10E6-419F-AD82-AE8975205610}">
      <dgm:prSet/>
      <dgm:spPr/>
      <dgm:t>
        <a:bodyPr/>
        <a:lstStyle/>
        <a:p>
          <a:endParaRPr lang="en-US" sz="2000"/>
        </a:p>
      </dgm:t>
    </dgm:pt>
    <dgm:pt modelId="{521489CB-5467-41A3-B8E8-5D07EC5E0009}" type="sibTrans" cxnId="{C80787E3-10E6-419F-AD82-AE8975205610}">
      <dgm:prSet/>
      <dgm:spPr/>
      <dgm:t>
        <a:bodyPr/>
        <a:lstStyle/>
        <a:p>
          <a:endParaRPr lang="en-US" sz="2000"/>
        </a:p>
      </dgm:t>
    </dgm:pt>
    <dgm:pt modelId="{83C13F59-67F8-4860-BDCC-935BA0517DC3}">
      <dgm:prSet phldrT="[טקסט]" custT="1"/>
      <dgm:spPr/>
      <dgm:t>
        <a:bodyPr/>
        <a:lstStyle/>
        <a:p>
          <a:r>
            <a:rPr lang="he-IL" sz="1400" dirty="0"/>
            <a:t>דיון בנושאים המשיקים לסוגיה (עלי כותרת)</a:t>
          </a:r>
          <a:endParaRPr lang="en-US" sz="1400" dirty="0"/>
        </a:p>
      </dgm:t>
    </dgm:pt>
    <dgm:pt modelId="{A4F3C318-20BF-4AF0-9118-57F53930DF38}" type="parTrans" cxnId="{B316CC40-B518-41D9-9858-B0993C33285C}">
      <dgm:prSet/>
      <dgm:spPr/>
      <dgm:t>
        <a:bodyPr/>
        <a:lstStyle/>
        <a:p>
          <a:endParaRPr lang="en-US" sz="2000"/>
        </a:p>
      </dgm:t>
    </dgm:pt>
    <dgm:pt modelId="{4093A669-5261-4024-8795-EAF01745CAA3}" type="sibTrans" cxnId="{B316CC40-B518-41D9-9858-B0993C33285C}">
      <dgm:prSet/>
      <dgm:spPr/>
      <dgm:t>
        <a:bodyPr/>
        <a:lstStyle/>
        <a:p>
          <a:endParaRPr lang="en-US" sz="2000"/>
        </a:p>
      </dgm:t>
    </dgm:pt>
    <dgm:pt modelId="{4DFFBEDC-F891-4289-A069-8B92BBC343E0}">
      <dgm:prSet phldrT="[טקסט]" custT="1"/>
      <dgm:spPr/>
      <dgm:t>
        <a:bodyPr/>
        <a:lstStyle/>
        <a:p>
          <a:r>
            <a:rPr lang="he-IL" sz="1400" dirty="0"/>
            <a:t>מסגור ראשוני של הפער </a:t>
          </a:r>
          <a:endParaRPr lang="en-US" sz="1400" dirty="0"/>
        </a:p>
      </dgm:t>
    </dgm:pt>
    <dgm:pt modelId="{CE84F5E1-02DD-47E0-9D6D-301A9F642A38}" type="parTrans" cxnId="{82629565-3AAC-43FB-9B49-4E13BFAC33A4}">
      <dgm:prSet/>
      <dgm:spPr/>
      <dgm:t>
        <a:bodyPr/>
        <a:lstStyle/>
        <a:p>
          <a:endParaRPr lang="en-US" sz="2000"/>
        </a:p>
      </dgm:t>
    </dgm:pt>
    <dgm:pt modelId="{430896C3-0B18-4D79-8811-5885D4D745B4}" type="sibTrans" cxnId="{82629565-3AAC-43FB-9B49-4E13BFAC33A4}">
      <dgm:prSet/>
      <dgm:spPr/>
      <dgm:t>
        <a:bodyPr/>
        <a:lstStyle/>
        <a:p>
          <a:endParaRPr lang="en-US" sz="2000"/>
        </a:p>
      </dgm:t>
    </dgm:pt>
    <dgm:pt modelId="{9EA315BA-B21E-40AE-A21E-60A83465F6CA}" type="pres">
      <dgm:prSet presAssocID="{B24F179F-6BC4-421C-BE9D-3816E7ADAB2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75420A06-07F0-4855-BFB2-6738B35392B6}" type="pres">
      <dgm:prSet presAssocID="{ACFF11D0-76C3-4AB0-81AB-A2E220458ED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5CC2F34-15A0-4660-97CA-CD85B489D93C}" type="pres">
      <dgm:prSet presAssocID="{E1B9235B-4DB6-45DC-8646-94D11AFAA375}" presName="parTxOnlySpace" presStyleCnt="0"/>
      <dgm:spPr/>
    </dgm:pt>
    <dgm:pt modelId="{41266F51-CAAF-4B1A-AFDF-0AB73442C651}" type="pres">
      <dgm:prSet presAssocID="{4DFFBEDC-F891-4289-A069-8B92BBC343E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0E7B86B-0E55-4FBD-B040-BA25FE07B825}" type="pres">
      <dgm:prSet presAssocID="{430896C3-0B18-4D79-8811-5885D4D745B4}" presName="parTxOnlySpace" presStyleCnt="0"/>
      <dgm:spPr/>
    </dgm:pt>
    <dgm:pt modelId="{0A39FEC7-A829-478D-A4BB-19C48E59924A}" type="pres">
      <dgm:prSet presAssocID="{D4FF6206-DAB0-41F6-BD4D-B636F1FC91B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06D006F-8414-4945-8A09-B1507AB0C747}" type="pres">
      <dgm:prSet presAssocID="{E6E6DDE1-9221-43C8-BE8A-6E08157FC410}" presName="parTxOnlySpace" presStyleCnt="0"/>
      <dgm:spPr/>
    </dgm:pt>
    <dgm:pt modelId="{77A99AD5-B9F1-4A2A-BEAA-37FAB8A0BF90}" type="pres">
      <dgm:prSet presAssocID="{83C13F59-67F8-4860-BDCC-935BA0517DC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9E68EFC-319E-41C9-B00B-3358FF30D6FB}" type="pres">
      <dgm:prSet presAssocID="{4093A669-5261-4024-8795-EAF01745CAA3}" presName="parTxOnlySpace" presStyleCnt="0"/>
      <dgm:spPr/>
    </dgm:pt>
    <dgm:pt modelId="{B9E45910-96DD-40F5-A4BB-394EE2A9CA32}" type="pres">
      <dgm:prSet presAssocID="{4A4EF42F-D02A-4505-B88E-9BA4CB58889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2543C13-3F22-4B06-AE90-618559156E37}" type="presOf" srcId="{D4FF6206-DAB0-41F6-BD4D-B636F1FC91BF}" destId="{0A39FEC7-A829-478D-A4BB-19C48E59924A}" srcOrd="0" destOrd="0" presId="urn:microsoft.com/office/officeart/2005/8/layout/chevron1"/>
    <dgm:cxn modelId="{610DFD15-5725-4381-8598-E09EDD778D46}" type="presOf" srcId="{83C13F59-67F8-4860-BDCC-935BA0517DC3}" destId="{77A99AD5-B9F1-4A2A-BEAA-37FAB8A0BF90}" srcOrd="0" destOrd="0" presId="urn:microsoft.com/office/officeart/2005/8/layout/chevron1"/>
    <dgm:cxn modelId="{7B8D2E19-B6C7-4A71-915F-3D18BFB4AB4A}" srcId="{B24F179F-6BC4-421C-BE9D-3816E7ADAB25}" destId="{ACFF11D0-76C3-4AB0-81AB-A2E220458ED0}" srcOrd="0" destOrd="0" parTransId="{CA5D0D1E-BD04-4F5D-B879-818329EE4C7E}" sibTransId="{E1B9235B-4DB6-45DC-8646-94D11AFAA375}"/>
    <dgm:cxn modelId="{24708127-3B08-441C-9A3E-3DDA18B78E2A}" type="presOf" srcId="{ACFF11D0-76C3-4AB0-81AB-A2E220458ED0}" destId="{75420A06-07F0-4855-BFB2-6738B35392B6}" srcOrd="0" destOrd="0" presId="urn:microsoft.com/office/officeart/2005/8/layout/chevron1"/>
    <dgm:cxn modelId="{B316CC40-B518-41D9-9858-B0993C33285C}" srcId="{B24F179F-6BC4-421C-BE9D-3816E7ADAB25}" destId="{83C13F59-67F8-4860-BDCC-935BA0517DC3}" srcOrd="3" destOrd="0" parTransId="{A4F3C318-20BF-4AF0-9118-57F53930DF38}" sibTransId="{4093A669-5261-4024-8795-EAF01745CAA3}"/>
    <dgm:cxn modelId="{C5D39957-82D8-454B-ACB6-AF36C277B4E1}" type="presOf" srcId="{4A4EF42F-D02A-4505-B88E-9BA4CB588893}" destId="{B9E45910-96DD-40F5-A4BB-394EE2A9CA32}" srcOrd="0" destOrd="0" presId="urn:microsoft.com/office/officeart/2005/8/layout/chevron1"/>
    <dgm:cxn modelId="{82629565-3AAC-43FB-9B49-4E13BFAC33A4}" srcId="{B24F179F-6BC4-421C-BE9D-3816E7ADAB25}" destId="{4DFFBEDC-F891-4289-A069-8B92BBC343E0}" srcOrd="1" destOrd="0" parTransId="{CE84F5E1-02DD-47E0-9D6D-301A9F642A38}" sibTransId="{430896C3-0B18-4D79-8811-5885D4D745B4}"/>
    <dgm:cxn modelId="{127B9FAB-65B3-402E-9CC8-09CEE338C731}" type="presOf" srcId="{4DFFBEDC-F891-4289-A069-8B92BBC343E0}" destId="{41266F51-CAAF-4B1A-AFDF-0AB73442C651}" srcOrd="0" destOrd="0" presId="urn:microsoft.com/office/officeart/2005/8/layout/chevron1"/>
    <dgm:cxn modelId="{59F822BA-11CD-4BFA-93CA-170B4DB79852}" srcId="{B24F179F-6BC4-421C-BE9D-3816E7ADAB25}" destId="{D4FF6206-DAB0-41F6-BD4D-B636F1FC91BF}" srcOrd="2" destOrd="0" parTransId="{4A5969E1-BA55-4B8B-8D42-BBA86DE33847}" sibTransId="{E6E6DDE1-9221-43C8-BE8A-6E08157FC410}"/>
    <dgm:cxn modelId="{0BFE87CC-9251-4984-A072-FB2EF488708F}" type="presOf" srcId="{B24F179F-6BC4-421C-BE9D-3816E7ADAB25}" destId="{9EA315BA-B21E-40AE-A21E-60A83465F6CA}" srcOrd="0" destOrd="0" presId="urn:microsoft.com/office/officeart/2005/8/layout/chevron1"/>
    <dgm:cxn modelId="{C80787E3-10E6-419F-AD82-AE8975205610}" srcId="{B24F179F-6BC4-421C-BE9D-3816E7ADAB25}" destId="{4A4EF42F-D02A-4505-B88E-9BA4CB588893}" srcOrd="4" destOrd="0" parTransId="{20A385E3-9952-4540-89D2-929F86836293}" sibTransId="{521489CB-5467-41A3-B8E8-5D07EC5E0009}"/>
    <dgm:cxn modelId="{05462F09-FC1A-4955-8F4D-2270B63A6AB8}" type="presParOf" srcId="{9EA315BA-B21E-40AE-A21E-60A83465F6CA}" destId="{75420A06-07F0-4855-BFB2-6738B35392B6}" srcOrd="0" destOrd="0" presId="urn:microsoft.com/office/officeart/2005/8/layout/chevron1"/>
    <dgm:cxn modelId="{38015EEB-3AFA-42A2-B99F-74A6962866E2}" type="presParOf" srcId="{9EA315BA-B21E-40AE-A21E-60A83465F6CA}" destId="{D5CC2F34-15A0-4660-97CA-CD85B489D93C}" srcOrd="1" destOrd="0" presId="urn:microsoft.com/office/officeart/2005/8/layout/chevron1"/>
    <dgm:cxn modelId="{7886B6A7-569C-407C-8F05-D1AE2B70B171}" type="presParOf" srcId="{9EA315BA-B21E-40AE-A21E-60A83465F6CA}" destId="{41266F51-CAAF-4B1A-AFDF-0AB73442C651}" srcOrd="2" destOrd="0" presId="urn:microsoft.com/office/officeart/2005/8/layout/chevron1"/>
    <dgm:cxn modelId="{290C66CA-4B1E-4360-93FC-39BF0F7CF89F}" type="presParOf" srcId="{9EA315BA-B21E-40AE-A21E-60A83465F6CA}" destId="{30E7B86B-0E55-4FBD-B040-BA25FE07B825}" srcOrd="3" destOrd="0" presId="urn:microsoft.com/office/officeart/2005/8/layout/chevron1"/>
    <dgm:cxn modelId="{0E9E2400-05C6-4224-B6D3-A13475CA4612}" type="presParOf" srcId="{9EA315BA-B21E-40AE-A21E-60A83465F6CA}" destId="{0A39FEC7-A829-478D-A4BB-19C48E59924A}" srcOrd="4" destOrd="0" presId="urn:microsoft.com/office/officeart/2005/8/layout/chevron1"/>
    <dgm:cxn modelId="{FF31EE0D-3709-4F6E-9675-0899DD2CFEAE}" type="presParOf" srcId="{9EA315BA-B21E-40AE-A21E-60A83465F6CA}" destId="{006D006F-8414-4945-8A09-B1507AB0C747}" srcOrd="5" destOrd="0" presId="urn:microsoft.com/office/officeart/2005/8/layout/chevron1"/>
    <dgm:cxn modelId="{1B480F9C-948A-4008-9E71-CCC591C9243B}" type="presParOf" srcId="{9EA315BA-B21E-40AE-A21E-60A83465F6CA}" destId="{77A99AD5-B9F1-4A2A-BEAA-37FAB8A0BF90}" srcOrd="6" destOrd="0" presId="urn:microsoft.com/office/officeart/2005/8/layout/chevron1"/>
    <dgm:cxn modelId="{A378E8C9-A79A-4BC6-92D6-44773E20B3CE}" type="presParOf" srcId="{9EA315BA-B21E-40AE-A21E-60A83465F6CA}" destId="{39E68EFC-319E-41C9-B00B-3358FF30D6FB}" srcOrd="7" destOrd="0" presId="urn:microsoft.com/office/officeart/2005/8/layout/chevron1"/>
    <dgm:cxn modelId="{3557CC46-9D31-467C-BE9F-6206B14A1876}" type="presParOf" srcId="{9EA315BA-B21E-40AE-A21E-60A83465F6CA}" destId="{B9E45910-96DD-40F5-A4BB-394EE2A9CA3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F179F-6BC4-421C-BE9D-3816E7ADAB25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CAE23BF5-748B-4A06-8C3D-69A6A718F21F}">
      <dgm:prSet phldrT="[טקסט]" custT="1"/>
      <dgm:spPr/>
      <dgm:t>
        <a:bodyPr/>
        <a:lstStyle/>
        <a:p>
          <a:pPr rtl="1"/>
          <a:r>
            <a:rPr lang="he-IL" sz="1400" dirty="0"/>
            <a:t>ניסוח תפיסה חדשה </a:t>
          </a:r>
          <a:endParaRPr lang="en-US" sz="1400" dirty="0"/>
        </a:p>
      </dgm:t>
    </dgm:pt>
    <dgm:pt modelId="{E825ED3F-2D2B-44B9-9EF9-F0B31BAAF55B}" type="parTrans" cxnId="{60FA6EA8-033E-445E-B0C7-28F670EBE067}">
      <dgm:prSet/>
      <dgm:spPr/>
      <dgm:t>
        <a:bodyPr/>
        <a:lstStyle/>
        <a:p>
          <a:endParaRPr lang="en-US" sz="2000"/>
        </a:p>
      </dgm:t>
    </dgm:pt>
    <dgm:pt modelId="{01D6F33F-D134-494D-BD6C-52A8464EC748}" type="sibTrans" cxnId="{60FA6EA8-033E-445E-B0C7-28F670EBE067}">
      <dgm:prSet/>
      <dgm:spPr/>
      <dgm:t>
        <a:bodyPr/>
        <a:lstStyle/>
        <a:p>
          <a:endParaRPr lang="en-US" sz="2000"/>
        </a:p>
      </dgm:t>
    </dgm:pt>
    <dgm:pt modelId="{6D1F6661-F618-4989-A0A6-2577ECCFB961}">
      <dgm:prSet phldrT="[טקסט]" custT="1"/>
      <dgm:spPr/>
      <dgm:t>
        <a:bodyPr/>
        <a:lstStyle/>
        <a:p>
          <a:pPr rtl="1"/>
          <a:r>
            <a:rPr lang="he-IL" sz="1400" dirty="0"/>
            <a:t>כינוס ההבנות והצגה לגורמי העניין</a:t>
          </a:r>
          <a:endParaRPr lang="en-US" sz="1400" dirty="0"/>
        </a:p>
      </dgm:t>
    </dgm:pt>
    <dgm:pt modelId="{71900C0E-190A-4783-8CAD-D4272B277698}" type="parTrans" cxnId="{65B9C787-6B8E-4710-BD4B-B36D93B2655C}">
      <dgm:prSet/>
      <dgm:spPr/>
      <dgm:t>
        <a:bodyPr/>
        <a:lstStyle/>
        <a:p>
          <a:endParaRPr lang="en-US" sz="2000"/>
        </a:p>
      </dgm:t>
    </dgm:pt>
    <dgm:pt modelId="{3A73B92B-D580-4096-84EA-C3B0CB2CB381}" type="sibTrans" cxnId="{65B9C787-6B8E-4710-BD4B-B36D93B2655C}">
      <dgm:prSet/>
      <dgm:spPr/>
      <dgm:t>
        <a:bodyPr/>
        <a:lstStyle/>
        <a:p>
          <a:endParaRPr lang="en-US" sz="2000"/>
        </a:p>
      </dgm:t>
    </dgm:pt>
    <dgm:pt modelId="{9EA315BA-B21E-40AE-A21E-60A83465F6CA}" type="pres">
      <dgm:prSet presAssocID="{B24F179F-6BC4-421C-BE9D-3816E7ADAB2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66F0AA00-CBB2-47AC-916B-3AEAB7C792DE}" type="pres">
      <dgm:prSet presAssocID="{CAE23BF5-748B-4A06-8C3D-69A6A718F21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07E1BCF-5CA0-444D-9C37-69C7E579E846}" type="pres">
      <dgm:prSet presAssocID="{01D6F33F-D134-494D-BD6C-52A8464EC748}" presName="parTxOnlySpace" presStyleCnt="0"/>
      <dgm:spPr/>
    </dgm:pt>
    <dgm:pt modelId="{38D5FF72-593E-42D1-89C6-3BB634FEA238}" type="pres">
      <dgm:prSet presAssocID="{6D1F6661-F618-4989-A0A6-2577ECCFB961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309C664E-9960-465F-8C18-3407EFC9C8E0}" type="presOf" srcId="{6D1F6661-F618-4989-A0A6-2577ECCFB961}" destId="{38D5FF72-593E-42D1-89C6-3BB634FEA238}" srcOrd="0" destOrd="0" presId="urn:microsoft.com/office/officeart/2005/8/layout/chevron1"/>
    <dgm:cxn modelId="{65B9C787-6B8E-4710-BD4B-B36D93B2655C}" srcId="{B24F179F-6BC4-421C-BE9D-3816E7ADAB25}" destId="{6D1F6661-F618-4989-A0A6-2577ECCFB961}" srcOrd="1" destOrd="0" parTransId="{71900C0E-190A-4783-8CAD-D4272B277698}" sibTransId="{3A73B92B-D580-4096-84EA-C3B0CB2CB381}"/>
    <dgm:cxn modelId="{60FA6EA8-033E-445E-B0C7-28F670EBE067}" srcId="{B24F179F-6BC4-421C-BE9D-3816E7ADAB25}" destId="{CAE23BF5-748B-4A06-8C3D-69A6A718F21F}" srcOrd="0" destOrd="0" parTransId="{E825ED3F-2D2B-44B9-9EF9-F0B31BAAF55B}" sibTransId="{01D6F33F-D134-494D-BD6C-52A8464EC748}"/>
    <dgm:cxn modelId="{1D35A3AB-738A-4053-B8D3-1ACDAA1965C3}" type="presOf" srcId="{CAE23BF5-748B-4A06-8C3D-69A6A718F21F}" destId="{66F0AA00-CBB2-47AC-916B-3AEAB7C792DE}" srcOrd="0" destOrd="0" presId="urn:microsoft.com/office/officeart/2005/8/layout/chevron1"/>
    <dgm:cxn modelId="{0BFE87CC-9251-4984-A072-FB2EF488708F}" type="presOf" srcId="{B24F179F-6BC4-421C-BE9D-3816E7ADAB25}" destId="{9EA315BA-B21E-40AE-A21E-60A83465F6CA}" srcOrd="0" destOrd="0" presId="urn:microsoft.com/office/officeart/2005/8/layout/chevron1"/>
    <dgm:cxn modelId="{A4B1D286-A4BB-4809-9CF7-E600389F9E61}" type="presParOf" srcId="{9EA315BA-B21E-40AE-A21E-60A83465F6CA}" destId="{66F0AA00-CBB2-47AC-916B-3AEAB7C792DE}" srcOrd="0" destOrd="0" presId="urn:microsoft.com/office/officeart/2005/8/layout/chevron1"/>
    <dgm:cxn modelId="{7F6554FF-BC34-49E8-9BFE-91AE67B203F4}" type="presParOf" srcId="{9EA315BA-B21E-40AE-A21E-60A83465F6CA}" destId="{C07E1BCF-5CA0-444D-9C37-69C7E579E846}" srcOrd="1" destOrd="0" presId="urn:microsoft.com/office/officeart/2005/8/layout/chevron1"/>
    <dgm:cxn modelId="{68F0F0B7-D87D-4DDD-8DC1-748C13089C14}" type="presParOf" srcId="{9EA315BA-B21E-40AE-A21E-60A83465F6CA}" destId="{38D5FF72-593E-42D1-89C6-3BB634FEA23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20A06-07F0-4855-BFB2-6738B35392B6}">
      <dsp:nvSpPr>
        <dsp:cNvPr id="0" name=""/>
        <dsp:cNvSpPr/>
      </dsp:nvSpPr>
      <dsp:spPr>
        <a:xfrm rot="10800000">
          <a:off x="8846031" y="2136998"/>
          <a:ext cx="2456464" cy="98258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תכנון התהליך </a:t>
          </a:r>
          <a:endParaRPr lang="en-US" sz="1400" kern="1200" dirty="0"/>
        </a:p>
      </dsp:txBody>
      <dsp:txXfrm rot="10800000">
        <a:off x="9337323" y="2136998"/>
        <a:ext cx="1473879" cy="982585"/>
      </dsp:txXfrm>
    </dsp:sp>
    <dsp:sp modelId="{41266F51-CAAF-4B1A-AFDF-0AB73442C651}">
      <dsp:nvSpPr>
        <dsp:cNvPr id="0" name=""/>
        <dsp:cNvSpPr/>
      </dsp:nvSpPr>
      <dsp:spPr>
        <a:xfrm rot="10800000">
          <a:off x="6635213" y="2136998"/>
          <a:ext cx="2456464" cy="982585"/>
        </a:xfrm>
        <a:prstGeom prst="chevron">
          <a:avLst/>
        </a:prstGeom>
        <a:solidFill>
          <a:schemeClr val="accent1">
            <a:shade val="80000"/>
            <a:hueOff val="111548"/>
            <a:satOff val="-2264"/>
            <a:lumOff val="7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מסגור ראשוני של הפער </a:t>
          </a:r>
          <a:endParaRPr lang="en-US" sz="1400" kern="1200" dirty="0"/>
        </a:p>
      </dsp:txBody>
      <dsp:txXfrm rot="10800000">
        <a:off x="7126505" y="2136998"/>
        <a:ext cx="1473879" cy="982585"/>
      </dsp:txXfrm>
    </dsp:sp>
    <dsp:sp modelId="{0A39FEC7-A829-478D-A4BB-19C48E59924A}">
      <dsp:nvSpPr>
        <dsp:cNvPr id="0" name=""/>
        <dsp:cNvSpPr/>
      </dsp:nvSpPr>
      <dsp:spPr>
        <a:xfrm rot="10800000">
          <a:off x="4424395" y="2136998"/>
          <a:ext cx="2456464" cy="982585"/>
        </a:xfrm>
        <a:prstGeom prst="chevron">
          <a:avLst/>
        </a:prstGeom>
        <a:solidFill>
          <a:schemeClr val="accent1">
            <a:shade val="80000"/>
            <a:hueOff val="223096"/>
            <a:satOff val="-4529"/>
            <a:lumOff val="153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דיון בנושאים המשיקים לסוגיה (עלי כותרת)</a:t>
          </a:r>
          <a:endParaRPr lang="en-US" sz="1400" kern="1200" dirty="0"/>
        </a:p>
      </dsp:txBody>
      <dsp:txXfrm rot="10800000">
        <a:off x="4915687" y="2136998"/>
        <a:ext cx="1473879" cy="982585"/>
      </dsp:txXfrm>
    </dsp:sp>
    <dsp:sp modelId="{77A99AD5-B9F1-4A2A-BEAA-37FAB8A0BF90}">
      <dsp:nvSpPr>
        <dsp:cNvPr id="0" name=""/>
        <dsp:cNvSpPr/>
      </dsp:nvSpPr>
      <dsp:spPr>
        <a:xfrm rot="10800000">
          <a:off x="2213577" y="2136998"/>
          <a:ext cx="2456464" cy="982585"/>
        </a:xfrm>
        <a:prstGeom prst="chevron">
          <a:avLst/>
        </a:prstGeom>
        <a:solidFill>
          <a:schemeClr val="accent1">
            <a:shade val="80000"/>
            <a:hueOff val="334644"/>
            <a:satOff val="-6793"/>
            <a:lumOff val="230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דיון בנושאים המשיקים לסוגיה (עלי כותרת)</a:t>
          </a:r>
          <a:endParaRPr lang="en-US" sz="1400" kern="1200" dirty="0"/>
        </a:p>
      </dsp:txBody>
      <dsp:txXfrm rot="10800000">
        <a:off x="2704869" y="2136998"/>
        <a:ext cx="1473879" cy="982585"/>
      </dsp:txXfrm>
    </dsp:sp>
    <dsp:sp modelId="{B9E45910-96DD-40F5-A4BB-394EE2A9CA32}">
      <dsp:nvSpPr>
        <dsp:cNvPr id="0" name=""/>
        <dsp:cNvSpPr/>
      </dsp:nvSpPr>
      <dsp:spPr>
        <a:xfrm rot="10800000">
          <a:off x="2760" y="2136998"/>
          <a:ext cx="2456464" cy="982585"/>
        </a:xfrm>
        <a:prstGeom prst="chevron">
          <a:avLst/>
        </a:prstGeom>
        <a:solidFill>
          <a:schemeClr val="accent1">
            <a:shade val="80000"/>
            <a:hueOff val="446191"/>
            <a:satOff val="-9058"/>
            <a:lumOff val="30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כינוס: השינוי, פערים ופוטנציאלים</a:t>
          </a:r>
          <a:endParaRPr lang="en-US" sz="1400" kern="1200" dirty="0"/>
        </a:p>
      </dsp:txBody>
      <dsp:txXfrm rot="10800000">
        <a:off x="494052" y="2136998"/>
        <a:ext cx="1473879" cy="982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0AA00-CBB2-47AC-916B-3AEAB7C792DE}">
      <dsp:nvSpPr>
        <dsp:cNvPr id="0" name=""/>
        <dsp:cNvSpPr/>
      </dsp:nvSpPr>
      <dsp:spPr>
        <a:xfrm rot="10800000">
          <a:off x="2381333" y="43296"/>
          <a:ext cx="2641016" cy="1056406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ניסוח תפיסה חדשה </a:t>
          </a:r>
          <a:endParaRPr lang="en-US" sz="1400" kern="1200" dirty="0"/>
        </a:p>
      </dsp:txBody>
      <dsp:txXfrm rot="10800000">
        <a:off x="2909536" y="43296"/>
        <a:ext cx="1584610" cy="1056406"/>
      </dsp:txXfrm>
    </dsp:sp>
    <dsp:sp modelId="{38D5FF72-593E-42D1-89C6-3BB634FEA238}">
      <dsp:nvSpPr>
        <dsp:cNvPr id="0" name=""/>
        <dsp:cNvSpPr/>
      </dsp:nvSpPr>
      <dsp:spPr>
        <a:xfrm rot="10800000">
          <a:off x="4418" y="43296"/>
          <a:ext cx="2641016" cy="1056406"/>
        </a:xfrm>
        <a:prstGeom prst="chevron">
          <a:avLst/>
        </a:prstGeom>
        <a:solidFill>
          <a:schemeClr val="accent2">
            <a:shade val="80000"/>
            <a:hueOff val="519592"/>
            <a:satOff val="-22257"/>
            <a:lumOff val="30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כינוס ההבנות והצגה לגורמי העניין</a:t>
          </a:r>
          <a:endParaRPr lang="en-US" sz="1400" kern="1200" dirty="0"/>
        </a:p>
      </dsp:txBody>
      <dsp:txXfrm rot="10800000">
        <a:off x="532621" y="43296"/>
        <a:ext cx="1584610" cy="1056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044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646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030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6000"/>
              <a:buFont typeface="Assistant Extra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E5A-95F8-4B8F-B786-E0426F94C3C4}" type="datetimeFigureOut">
              <a:rPr lang="he-IL" smtClean="0"/>
              <a:t>ט'.אלול.תשפ"א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849C-5834-4A20-9F04-F423237A2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054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6000"/>
              <a:buFont typeface="Assistant Extra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715962" y="21018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4400"/>
              <a:buFont typeface="Assistant ExtraLight"/>
              <a:buNone/>
              <a:defRPr sz="4400" b="1" i="0" u="none" strike="noStrike" cap="none">
                <a:solidFill>
                  <a:srgbClr val="18254B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715962" y="21018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4400"/>
              <a:buFont typeface="Assistant ExtraLight"/>
              <a:buNone/>
              <a:defRPr sz="4400" b="1" i="0" u="none" strike="noStrike" cap="none">
                <a:solidFill>
                  <a:srgbClr val="18254B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876" y="156368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ct val="111111"/>
              <a:buFont typeface="Assistant"/>
              <a:buNone/>
            </a:pPr>
            <a:r>
              <a:rPr lang="he-IL" sz="8600" dirty="0">
                <a:latin typeface="Assistant"/>
                <a:cs typeface="Assistant"/>
                <a:sym typeface="Assistant"/>
              </a:rPr>
              <a:t>ניהול תהליכי חשיבה מערכתיים – התהליך</a:t>
            </a:r>
            <a:endParaRPr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42876" y="413084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3800"/>
              <a:buNone/>
            </a:pPr>
            <a:r>
              <a:rPr lang="en-US" sz="3800" b="0" i="0" u="none" dirty="0" err="1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קורס</a:t>
            </a:r>
            <a:r>
              <a:rPr lang="en-US" sz="3800" b="0" i="0" u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800" b="0" i="0" u="none" dirty="0" err="1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חשיבה</a:t>
            </a:r>
            <a:r>
              <a:rPr lang="en-US" sz="3800" b="0" i="0" u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800" b="0" i="0" u="none" dirty="0" err="1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מערכתית</a:t>
            </a:r>
            <a:r>
              <a:rPr lang="en-US" sz="3800" b="0" i="0" u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800" b="0" i="0" u="none" dirty="0" err="1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בחינוך</a:t>
            </a:r>
            <a:r>
              <a:rPr lang="en-US" sz="3800" b="0" i="0" u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9659937" y="6061500"/>
            <a:ext cx="2389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2400"/>
              <a:buFont typeface="Assistant"/>
              <a:buNone/>
            </a:pPr>
            <a:r>
              <a:rPr lang="he-IL" sz="2400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מרץ </a:t>
            </a:r>
            <a:r>
              <a:rPr lang="en-US" sz="2400" b="0" i="0" u="none" strike="noStrike" cap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2021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 descr="A picture containing text, sign, businessc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9937" y="1762125"/>
            <a:ext cx="2389187" cy="282416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607849" y="5458329"/>
            <a:ext cx="66463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״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לכל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בעיה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סבוכה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יש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פתרון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שהוא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בהיר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פשוט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ומוטעה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״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ה.ל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מנקן</a:t>
            </a:r>
            <a:endParaRPr sz="2400" b="0" i="0" u="none" strike="noStrike" cap="none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53DF62-495B-44C2-8429-471F2D29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773" y="0"/>
            <a:ext cx="10972800" cy="1143000"/>
          </a:xfrm>
        </p:spPr>
        <p:txBody>
          <a:bodyPr/>
          <a:lstStyle/>
          <a:p>
            <a:pPr algn="r"/>
            <a:r>
              <a:rPr lang="he-IL" b="0" dirty="0"/>
              <a:t>מבנה גנרי של תהליך למידה</a:t>
            </a:r>
            <a:endParaRPr lang="en-US" b="0" dirty="0"/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FA46A22C-6F47-4369-B24B-64CB24FB2C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404485"/>
              </p:ext>
            </p:extLst>
          </p:nvPr>
        </p:nvGraphicFramePr>
        <p:xfrm>
          <a:off x="407368" y="980728"/>
          <a:ext cx="11305256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מציין מיקום תוכן 3">
            <a:extLst>
              <a:ext uri="{FF2B5EF4-FFF2-40B4-BE49-F238E27FC236}">
                <a16:creationId xmlns:a16="http://schemas.microsoft.com/office/drawing/2014/main" id="{91E9D3E2-A54F-449B-937F-5F21F76F9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145554"/>
              </p:ext>
            </p:extLst>
          </p:nvPr>
        </p:nvGraphicFramePr>
        <p:xfrm>
          <a:off x="6757864" y="5069160"/>
          <a:ext cx="5026768" cy="114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6431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3012" y="549275"/>
            <a:ext cx="4121150" cy="5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595475" y="2507700"/>
            <a:ext cx="6629400" cy="1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b="1" i="0" u="none" strike="noStrike" cap="none" dirty="0">
                <a:solidFill>
                  <a:srgbClr val="18254B"/>
                </a:solidFill>
                <a:highlight>
                  <a:srgbClr val="B86881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התנסות: תכנון תהליך למידה בסוגיית ייסוד מערכתית</a:t>
            </a:r>
            <a:endParaRPr sz="4800" b="1" i="0" u="none" strike="noStrike" cap="none" dirty="0">
              <a:solidFill>
                <a:srgbClr val="18254B"/>
              </a:solidFill>
              <a:highlight>
                <a:srgbClr val="B86881"/>
              </a:highlight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9224682" y="0"/>
            <a:ext cx="2967317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1000">
                <a:srgbClr val="FFFFFF">
                  <a:alpha val="63529"/>
                </a:srgbClr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02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3012" y="549275"/>
            <a:ext cx="4121150" cy="5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570075" y="2145113"/>
            <a:ext cx="6629400" cy="1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b="1" dirty="0">
                <a:solidFill>
                  <a:srgbClr val="18254B"/>
                </a:solidFill>
                <a:highlight>
                  <a:srgbClr val="B86881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איך חושבים ביחד על סוגיות מערכתיות? </a:t>
            </a:r>
            <a:endParaRPr sz="4800" b="1" i="0" u="none" strike="noStrike" cap="none" dirty="0">
              <a:solidFill>
                <a:srgbClr val="18254B"/>
              </a:solidFill>
              <a:highlight>
                <a:srgbClr val="B86881"/>
              </a:highlight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9224682" y="0"/>
            <a:ext cx="2967317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1000">
                <a:srgbClr val="FFFFFF">
                  <a:alpha val="63529"/>
                </a:srgbClr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3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20829B-4C75-4102-8D2F-A044362311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r>
              <a:rPr lang="he-IL" sz="4800" dirty="0">
                <a:highlight>
                  <a:srgbClr val="B86881"/>
                </a:highlight>
                <a:sym typeface="Arial"/>
              </a:rPr>
              <a:t>הבעיה: פערים ופוטנציאלים סמויים</a:t>
            </a:r>
            <a:endParaRPr lang="en-US" sz="4800" dirty="0">
              <a:highlight>
                <a:srgbClr val="B86881"/>
              </a:highlight>
              <a:sym typeface="Arial"/>
            </a:endParaRPr>
          </a:p>
        </p:txBody>
      </p:sp>
      <p:sp>
        <p:nvSpPr>
          <p:cNvPr id="4" name="כותרת משנה 3">
            <a:extLst>
              <a:ext uri="{FF2B5EF4-FFF2-40B4-BE49-F238E27FC236}">
                <a16:creationId xmlns:a16="http://schemas.microsoft.com/office/drawing/2014/main" id="{5224FCAD-A156-4A10-B6A1-BECC711CB3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3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CD270E-1006-4509-A8E3-2D2452E7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795" y="5590239"/>
            <a:ext cx="4346398" cy="1143000"/>
          </a:xfrm>
        </p:spPr>
        <p:txBody>
          <a:bodyPr>
            <a:normAutofit/>
          </a:bodyPr>
          <a:lstStyle/>
          <a:p>
            <a:r>
              <a:rPr lang="he-IL" dirty="0"/>
              <a:t>פרח /עלי כותרת</a:t>
            </a:r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9A436A59-F514-4F08-ACD5-F773FAF7039B}"/>
              </a:ext>
            </a:extLst>
          </p:cNvPr>
          <p:cNvSpPr/>
          <p:nvPr/>
        </p:nvSpPr>
        <p:spPr>
          <a:xfrm rot="19852788">
            <a:off x="6337520" y="1611987"/>
            <a:ext cx="3752344" cy="13736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גורם א'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DE8CDF8D-3929-405D-A68F-544CB8180C8B}"/>
              </a:ext>
            </a:extLst>
          </p:cNvPr>
          <p:cNvSpPr/>
          <p:nvPr/>
        </p:nvSpPr>
        <p:spPr>
          <a:xfrm rot="789664">
            <a:off x="6615406" y="3721470"/>
            <a:ext cx="3752344" cy="14462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 גורם ב'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757D6BF0-EE87-4042-9868-00F90E9EE557}"/>
              </a:ext>
            </a:extLst>
          </p:cNvPr>
          <p:cNvSpPr/>
          <p:nvPr/>
        </p:nvSpPr>
        <p:spPr>
          <a:xfrm rot="16036000">
            <a:off x="4710252" y="1037819"/>
            <a:ext cx="2488540" cy="137062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סוגיה ג'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65243CA0-8F01-452D-AED0-7A1C40E43606}"/>
              </a:ext>
            </a:extLst>
          </p:cNvPr>
          <p:cNvSpPr/>
          <p:nvPr/>
        </p:nvSpPr>
        <p:spPr>
          <a:xfrm rot="16036000">
            <a:off x="4779030" y="4736156"/>
            <a:ext cx="2488540" cy="13706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גורם ג'</a:t>
            </a:r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D8BAB799-1F0E-4557-BFA1-7FB69D37AC85}"/>
              </a:ext>
            </a:extLst>
          </p:cNvPr>
          <p:cNvSpPr/>
          <p:nvPr/>
        </p:nvSpPr>
        <p:spPr>
          <a:xfrm rot="20239655">
            <a:off x="1771976" y="3933512"/>
            <a:ext cx="3571133" cy="13736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סוגיה ב'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FE570B30-945B-4ED3-8E0A-3BD7F823101C}"/>
              </a:ext>
            </a:extLst>
          </p:cNvPr>
          <p:cNvSpPr/>
          <p:nvPr/>
        </p:nvSpPr>
        <p:spPr>
          <a:xfrm rot="1143938">
            <a:off x="1709562" y="1959296"/>
            <a:ext cx="3752344" cy="118240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סוגיה א'</a:t>
            </a: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D755DBE3-3E86-4671-8788-EB5E16EE127A}"/>
              </a:ext>
            </a:extLst>
          </p:cNvPr>
          <p:cNvSpPr/>
          <p:nvPr/>
        </p:nvSpPr>
        <p:spPr>
          <a:xfrm>
            <a:off x="4726960" y="2564189"/>
            <a:ext cx="2376264" cy="2016224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28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  <a:alpha val="6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מרכז הפרח (ליבת הנושא)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D9800-6124-4436-A4C6-C470D729B040}"/>
              </a:ext>
            </a:extLst>
          </p:cNvPr>
          <p:cNvSpPr txBox="1"/>
          <p:nvPr/>
        </p:nvSpPr>
        <p:spPr>
          <a:xfrm>
            <a:off x="3943289" y="6358830"/>
            <a:ext cx="105990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(צבי לניר)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93385-2505-414F-92EE-358755D2E492}"/>
              </a:ext>
            </a:extLst>
          </p:cNvPr>
          <p:cNvSpPr txBox="1"/>
          <p:nvPr/>
        </p:nvSpPr>
        <p:spPr>
          <a:xfrm>
            <a:off x="516182" y="212809"/>
            <a:ext cx="448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he-IL" sz="2000" dirty="0">
                <a:latin typeface="Segoe UI" panose="020B0502040204020203" pitchFamily="34" charset="0"/>
                <a:cs typeface="Segoe UI" panose="020B0502040204020203" pitchFamily="34" charset="0"/>
              </a:rPr>
              <a:t>תמהיל </a:t>
            </a:r>
            <a:r>
              <a:rPr lang="he-IL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הק‎בוצה</a:t>
            </a:r>
            <a:r>
              <a:rPr lang="he-IL" sz="2000" dirty="0">
                <a:latin typeface="Segoe UI" panose="020B0502040204020203" pitchFamily="34" charset="0"/>
                <a:cs typeface="Segoe UI" panose="020B0502040204020203" pitchFamily="34" charset="0"/>
              </a:rPr>
              <a:t> ומיקוד הנושאים צריכים להקיף את הנושא</a:t>
            </a:r>
          </a:p>
        </p:txBody>
      </p:sp>
    </p:spTree>
    <p:extLst>
      <p:ext uri="{BB962C8B-B14F-4D97-AF65-F5344CB8AC3E}">
        <p14:creationId xmlns:p14="http://schemas.microsoft.com/office/powerpoint/2010/main" val="12637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3012" y="549275"/>
            <a:ext cx="4121150" cy="5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570075" y="2145113"/>
            <a:ext cx="6629400" cy="1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b="1" dirty="0">
                <a:solidFill>
                  <a:srgbClr val="18254B"/>
                </a:solidFill>
                <a:highlight>
                  <a:srgbClr val="B86881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השוואה לתהליכי חשיבה אחרים</a:t>
            </a:r>
            <a:endParaRPr sz="4800" b="1" i="0" u="none" strike="noStrike" cap="none" dirty="0">
              <a:solidFill>
                <a:srgbClr val="18254B"/>
              </a:solidFill>
              <a:highlight>
                <a:srgbClr val="B86881"/>
              </a:highlight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9224682" y="0"/>
            <a:ext cx="2967317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1000">
                <a:srgbClr val="FFFFFF">
                  <a:alpha val="63529"/>
                </a:srgbClr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030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855674"/>
              </p:ext>
            </p:extLst>
          </p:nvPr>
        </p:nvGraphicFramePr>
        <p:xfrm>
          <a:off x="1991544" y="836712"/>
          <a:ext cx="8229600" cy="5516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7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7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עבודת</a:t>
                      </a:r>
                      <a:r>
                        <a:rPr lang="he-IL" sz="2000" baseline="0" dirty="0"/>
                        <a:t> מטה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חשיבה מערכתית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ההיבט המערכתי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מענה לבעיה הדורשת</a:t>
                      </a:r>
                      <a:r>
                        <a:rPr lang="he-IL" sz="2000" baseline="0" dirty="0"/>
                        <a:t> </a:t>
                      </a:r>
                      <a:r>
                        <a:rPr lang="he-IL" sz="2000" b="1" baseline="0" dirty="0"/>
                        <a:t>תשומות של גורמים שונים </a:t>
                      </a:r>
                      <a:r>
                        <a:rPr lang="he-IL" sz="2000" baseline="0" dirty="0"/>
                        <a:t>במערכת 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מענה לבעיה המחייבת </a:t>
                      </a:r>
                      <a:r>
                        <a:rPr lang="he-IL" sz="2000" b="1" dirty="0"/>
                        <a:t>חשיבה הוליסטית חדשה </a:t>
                      </a:r>
                      <a:r>
                        <a:rPr lang="he-IL" sz="2000" dirty="0"/>
                        <a:t>על המערכת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מהות הלמידה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/>
                        <a:t>מיצוי הידע המקצועי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/>
                        <a:t>קפיצה</a:t>
                      </a:r>
                      <a:r>
                        <a:rPr lang="he-IL" sz="2000" b="1" baseline="0" dirty="0"/>
                        <a:t> תפיסתית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אופי</a:t>
                      </a:r>
                      <a:r>
                        <a:rPr lang="he-IL" sz="2000" baseline="0" dirty="0"/>
                        <a:t> הלמידה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/>
                        <a:t>למידה טכנית/מצבית </a:t>
                      </a:r>
                      <a:r>
                        <a:rPr lang="he-IL" sz="2000" b="0" dirty="0"/>
                        <a:t>- איגום הידע הקיים בתוך</a:t>
                      </a:r>
                      <a:r>
                        <a:rPr lang="he-IL" sz="2000" b="0" baseline="0" dirty="0"/>
                        <a:t> התפיסה הנוכחית</a:t>
                      </a:r>
                      <a:endParaRPr lang="he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/>
                        <a:t>למידה בסיסית – </a:t>
                      </a:r>
                      <a:r>
                        <a:rPr lang="he-IL" sz="2000" b="0" dirty="0"/>
                        <a:t>יצירת תשתית</a:t>
                      </a:r>
                      <a:r>
                        <a:rPr lang="he-IL" sz="2000" b="0" baseline="0" dirty="0"/>
                        <a:t> תפיסתית חדשה</a:t>
                      </a:r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השותפים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/>
                        <a:t>נוכחות</a:t>
                      </a:r>
                      <a:r>
                        <a:rPr lang="he-IL" sz="2000" baseline="0" dirty="0"/>
                        <a:t> של גורמים מייצגים ומארגן למידה </a:t>
                      </a:r>
                      <a:endParaRPr lang="he-IL" sz="2000" dirty="0"/>
                    </a:p>
                    <a:p>
                      <a:pPr algn="r" rtl="1"/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/>
                        <a:t>שותפות</a:t>
                      </a:r>
                      <a:r>
                        <a:rPr lang="he-IL" sz="2000" baseline="0" dirty="0"/>
                        <a:t> של אנשים רתומים, בעלי ידע ויכולת למידה ובעלי סמכות. </a:t>
                      </a:r>
                      <a:endParaRPr lang="he-IL" sz="2000" dirty="0"/>
                    </a:p>
                    <a:p>
                      <a:pPr algn="r" rtl="1"/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קשב ניהולי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/>
                        <a:t>קשב מוגבל </a:t>
                      </a:r>
                      <a:r>
                        <a:rPr lang="he-IL" sz="2000" dirty="0"/>
                        <a:t>– רק בתחילה</a:t>
                      </a:r>
                      <a:r>
                        <a:rPr lang="he-IL" sz="2000" baseline="0" dirty="0"/>
                        <a:t> ובסוף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מחייבת </a:t>
                      </a:r>
                      <a:r>
                        <a:rPr lang="he-IL" sz="2000" b="1" dirty="0"/>
                        <a:t>מנהיגות </a:t>
                      </a:r>
                      <a:r>
                        <a:rPr lang="he-IL" sz="2000" b="1" dirty="0" err="1"/>
                        <a:t>מחוייבת</a:t>
                      </a:r>
                      <a:r>
                        <a:rPr lang="he-IL" sz="2000" b="1" dirty="0"/>
                        <a:t> לכל אורך הדרך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התוצר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/>
                        <a:t>חלופות</a:t>
                      </a:r>
                      <a:r>
                        <a:rPr lang="he-IL" sz="2000" baseline="0" dirty="0"/>
                        <a:t> לבחירת גורם הסמכות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baseline="0" dirty="0"/>
                        <a:t>תפיסה מערכתית </a:t>
                      </a:r>
                      <a:r>
                        <a:rPr lang="he-IL" sz="2000" baseline="0" dirty="0"/>
                        <a:t>למימוש המתבססת על תפיסת מציאות חדשה </a:t>
                      </a:r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07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279448"/>
              </p:ext>
            </p:extLst>
          </p:nvPr>
        </p:nvGraphicFramePr>
        <p:xfrm>
          <a:off x="1981200" y="364172"/>
          <a:ext cx="8229600" cy="6126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7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7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סיעור מוחות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חשיבה מערכתית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המשותף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1" algn="ctr" rtl="1"/>
                      <a:r>
                        <a:rPr lang="he-IL" sz="2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אין משטור לאור כללי טקס</a:t>
                      </a:r>
                    </a:p>
                    <a:p>
                      <a:pPr lvl="1" algn="ctr" rtl="1"/>
                      <a:r>
                        <a:rPr lang="he-IL" sz="2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מרחב פתוח לרעיונות </a:t>
                      </a:r>
                    </a:p>
                    <a:p>
                      <a:pPr lvl="1" algn="ctr" rtl="1"/>
                      <a:r>
                        <a:rPr lang="he-IL" sz="2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רתימה של המרכיב הכאוטי של החשיבה</a:t>
                      </a:r>
                    </a:p>
                    <a:p>
                      <a:pPr lvl="1" algn="ctr" rtl="1"/>
                      <a:endParaRPr lang="he-IL" sz="20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284948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ההיבט המערכתי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השותפים מתארים את הנושא מכיוונים שונים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השותפים יוצאים למסע משותף להתמודדות עם בעיה סוררת שאין לה פתרון, ולא ניתן להבין במפגש אחד.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מהות הלמידה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/>
                        <a:t>יצירתיות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/>
                        <a:t>תפיסה חדשה שמובילה עשיה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אופי</a:t>
                      </a:r>
                      <a:r>
                        <a:rPr lang="he-IL" sz="2000" baseline="0" dirty="0"/>
                        <a:t> הלמידה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/>
                        <a:t>אסוציאטיבית</a:t>
                      </a:r>
                      <a:endParaRPr lang="he-IL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/>
                        <a:t>אסוציאטיבית ומאורגנת </a:t>
                      </a:r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השותפים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אנשים יצירתיים ופוריים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/>
                        <a:t>צריך אנשים עם </a:t>
                      </a:r>
                      <a:r>
                        <a:rPr lang="he-IL" sz="2000" dirty="0" err="1"/>
                        <a:t>מחוייבות</a:t>
                      </a:r>
                      <a:r>
                        <a:rPr lang="he-IL" sz="2000" dirty="0"/>
                        <a:t> ודאגה עמוקה לתחום</a:t>
                      </a:r>
                    </a:p>
                    <a:p>
                      <a:pPr algn="r" rtl="1"/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מה עושים עם התובנות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dirty="0"/>
                        <a:t>יוצאים לביצוע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/>
                        <a:t>מהוות בסיס לשלב הבא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73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140577-62E3-4BCC-8493-1ED953E2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83" y="231009"/>
            <a:ext cx="10515600" cy="1325562"/>
          </a:xfrm>
        </p:spPr>
        <p:txBody>
          <a:bodyPr>
            <a:normAutofit/>
          </a:bodyPr>
          <a:lstStyle/>
          <a:p>
            <a:r>
              <a:rPr lang="he-IL" dirty="0"/>
              <a:t>מפתחות הגנבים של החשיבה המערכתית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B231B10-990F-4D73-9CD1-FD1E0EE34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12381-DF5A-ED4C-9B6A-1E573D534FB1}"/>
              </a:ext>
            </a:extLst>
          </p:cNvPr>
          <p:cNvSpPr txBox="1"/>
          <p:nvPr/>
        </p:nvSpPr>
        <p:spPr>
          <a:xfrm>
            <a:off x="6912630" y="1639613"/>
            <a:ext cx="452078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/>
              <a:t>תכנון והבניה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/>
              <a:t>התמרה – האחר הרלוונטי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/>
              <a:t>שהייה ב"ענן"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/>
              <a:t>חשיבה על מושגים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/>
              <a:t>מפות ידע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/>
              <a:t>ניסוי וטעיה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marR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61521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F7CC8E-B00B-4531-AC49-C52DCA99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436"/>
            <a:ext cx="10515600" cy="1325562"/>
          </a:xfrm>
        </p:spPr>
        <p:txBody>
          <a:bodyPr>
            <a:normAutofit/>
          </a:bodyPr>
          <a:lstStyle/>
          <a:p>
            <a:r>
              <a:rPr lang="he-IL" dirty="0"/>
              <a:t>מה יצא לנו מזה?</a:t>
            </a:r>
            <a:r>
              <a:rPr lang="en-US" dirty="0"/>
              <a:t>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14A6058-94EF-45F8-81AD-528A423F1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he-IL" dirty="0"/>
          </a:p>
          <a:p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29E1C-B026-0E41-8F0A-011843010C03}"/>
              </a:ext>
            </a:extLst>
          </p:cNvPr>
          <p:cNvSpPr txBox="1"/>
          <p:nvPr/>
        </p:nvSpPr>
        <p:spPr>
          <a:xfrm>
            <a:off x="4583997" y="1598612"/>
            <a:ext cx="676980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2800" b="1" dirty="0"/>
              <a:t>בטווח העמוק </a:t>
            </a:r>
          </a:p>
          <a:p>
            <a:pPr marL="457200" lvl="1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מערכת מושגית משותפת </a:t>
            </a:r>
          </a:p>
          <a:p>
            <a:pPr marL="457200" lvl="1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כלי מתודולוגי לשימוש עתידי בסוגיות נוספות </a:t>
            </a:r>
          </a:p>
          <a:p>
            <a:pPr algn="r" rtl="1"/>
            <a:r>
              <a:rPr lang="he-IL" sz="2800" b="1" dirty="0"/>
              <a:t>בטווח המיידי</a:t>
            </a:r>
          </a:p>
          <a:p>
            <a:pPr marL="457200" lvl="1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מצפן להכוונת </a:t>
            </a:r>
            <a:r>
              <a:rPr lang="he-IL" sz="2800" dirty="0" err="1"/>
              <a:t>תוכניות</a:t>
            </a:r>
            <a:r>
              <a:rPr lang="he-IL" sz="2800" dirty="0"/>
              <a:t> העבודה </a:t>
            </a:r>
          </a:p>
          <a:p>
            <a:pPr marL="457200" lvl="1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בסיס לקביעת מדדי תפוקה ותוצאה </a:t>
            </a:r>
          </a:p>
          <a:p>
            <a:pPr marL="457200" marR="0" indent="-4572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1980251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357</Words>
  <Application>Microsoft Macintosh PowerPoint</Application>
  <PresentationFormat>Widescreen</PresentationFormat>
  <Paragraphs>82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Segoe UI</vt:lpstr>
      <vt:lpstr>Assistant ExtraLight</vt:lpstr>
      <vt:lpstr>Assistant</vt:lpstr>
      <vt:lpstr>1_Office Theme</vt:lpstr>
      <vt:lpstr>2_Office Theme</vt:lpstr>
      <vt:lpstr>ניהול תהליכי חשיבה מערכתיים – התהליך</vt:lpstr>
      <vt:lpstr>PowerPoint Presentation</vt:lpstr>
      <vt:lpstr>הבעיה: פערים ופוטנציאלים סמויים</vt:lpstr>
      <vt:lpstr>פרח /עלי כותרת</vt:lpstr>
      <vt:lpstr>PowerPoint Presentation</vt:lpstr>
      <vt:lpstr>PowerPoint Presentation</vt:lpstr>
      <vt:lpstr>PowerPoint Presentation</vt:lpstr>
      <vt:lpstr>מפתחות הגנבים של החשיבה המערכתית</vt:lpstr>
      <vt:lpstr>מה יצא לנו מזה? </vt:lpstr>
      <vt:lpstr>מבנה גנרי של תהליך למידה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מבוא לחשיבה מערכתית</dc:title>
  <dc:creator>נעמה כהן</dc:creator>
  <cp:lastModifiedBy>Yotam HaCohen</cp:lastModifiedBy>
  <cp:revision>20</cp:revision>
  <dcterms:created xsi:type="dcterms:W3CDTF">2021-02-21T09:49:16Z</dcterms:created>
  <dcterms:modified xsi:type="dcterms:W3CDTF">2021-08-17T18:31:15Z</dcterms:modified>
</cp:coreProperties>
</file>