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3" r:id="rId3"/>
  </p:sldMasterIdLst>
  <p:notesMasterIdLst>
    <p:notesMasterId r:id="rId18"/>
  </p:notesMasterIdLst>
  <p:sldIdLst>
    <p:sldId id="256" r:id="rId4"/>
    <p:sldId id="258" r:id="rId5"/>
    <p:sldId id="260" r:id="rId6"/>
    <p:sldId id="312" r:id="rId7"/>
    <p:sldId id="287" r:id="rId8"/>
    <p:sldId id="292" r:id="rId9"/>
    <p:sldId id="291" r:id="rId10"/>
    <p:sldId id="313" r:id="rId11"/>
    <p:sldId id="314" r:id="rId12"/>
    <p:sldId id="309" r:id="rId13"/>
    <p:sldId id="310" r:id="rId14"/>
    <p:sldId id="305" r:id="rId15"/>
    <p:sldId id="307" r:id="rId16"/>
    <p:sldId id="311" r:id="rId17"/>
  </p:sldIdLst>
  <p:sldSz cx="12192000" cy="6858000"/>
  <p:notesSz cx="6858000" cy="9144000"/>
  <p:embeddedFontLst>
    <p:embeddedFont>
      <p:font typeface="Assistant" pitchFamily="2" charset="-79"/>
      <p:regular r:id="rId19"/>
      <p:bold r:id="rId20"/>
    </p:embeddedFont>
    <p:embeddedFont>
      <p:font typeface="Assistant ExtraBold" pitchFamily="2" charset="-79"/>
      <p:bold r:id="rId21"/>
    </p:embeddedFont>
    <p:embeddedFont>
      <p:font typeface="Assistant ExtraLight" pitchFamily="2" charset="-79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iAOrbkHakgaaez4sIIbU5HXCQqN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otam HaCoh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6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6"/>
    <p:restoredTop sz="94718"/>
  </p:normalViewPr>
  <p:slideViewPr>
    <p:cSldViewPr snapToGrid="0">
      <p:cViewPr varScale="1">
        <p:scale>
          <a:sx n="117" d="100"/>
          <a:sy n="117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53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52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c2d871ea9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gc2d871ea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9831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9613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c2d871ea9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gc2d871ea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3258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c2d871ea9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gc2d871ea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212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c2d871ea9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gc2d871ea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4724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c2d871ea9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gc2d871ea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c2d871ea9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gc2d871ea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3876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c2d871ea9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gc2d871ea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4352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8722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c2d871ea9d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gc2d871ea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775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6000"/>
              <a:buFont typeface="Assistant ExtraLigh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6000"/>
              <a:buFont typeface="Assistant ExtraLigh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3200"/>
              <a:buFont typeface="Assistant ExtraLigh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6000"/>
              <a:buFont typeface="Assistant ExtraLigh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904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715962" y="210185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4400"/>
              <a:buFont typeface="Assistant ExtraLight"/>
              <a:buNone/>
              <a:defRPr sz="4400" b="1" i="0" u="none" strike="noStrike" cap="none">
                <a:solidFill>
                  <a:srgbClr val="18254B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715962" y="210185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4400"/>
              <a:buFont typeface="Assistant ExtraLight"/>
              <a:buNone/>
              <a:defRPr sz="4400" b="1" i="0" u="none" strike="noStrike" cap="none">
                <a:solidFill>
                  <a:srgbClr val="18254B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715962" y="210185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4400"/>
              <a:buFont typeface="Assistant ExtraLight"/>
              <a:buNone/>
              <a:defRPr sz="4400" b="1" i="0" u="none" strike="noStrike" cap="none">
                <a:solidFill>
                  <a:srgbClr val="18254B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876" y="156368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ct val="111111"/>
              <a:buFont typeface="Assistant"/>
              <a:buNone/>
            </a:pPr>
            <a:r>
              <a:rPr lang="he-IL" sz="8600" dirty="0">
                <a:latin typeface="Assistant"/>
                <a:cs typeface="Assistant"/>
                <a:sym typeface="Assistant"/>
              </a:rPr>
              <a:t>החשיבה של </a:t>
            </a:r>
            <a:br>
              <a:rPr lang="he-IL" sz="8600" dirty="0">
                <a:latin typeface="Assistant"/>
                <a:cs typeface="Assistant"/>
                <a:sym typeface="Assistant"/>
              </a:rPr>
            </a:br>
            <a:r>
              <a:rPr lang="he-IL" sz="8600" dirty="0">
                <a:latin typeface="Assistant"/>
                <a:cs typeface="Assistant"/>
                <a:sym typeface="Assistant"/>
              </a:rPr>
              <a:t>חשיבה מערכתית – חלק א׳ </a:t>
            </a:r>
            <a:endParaRPr dirty="0"/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42876" y="413084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3800"/>
              <a:buNone/>
            </a:pPr>
            <a:r>
              <a:rPr lang="en-US" sz="3800" b="0" i="0" u="none" dirty="0" err="1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קורס</a:t>
            </a:r>
            <a:r>
              <a:rPr lang="en-US" sz="3800" b="0" i="0" u="none" dirty="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3800" b="0" i="0" u="none" dirty="0" err="1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חשיבה</a:t>
            </a:r>
            <a:r>
              <a:rPr lang="en-US" sz="3800" b="0" i="0" u="none" dirty="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3800" b="0" i="0" u="none" dirty="0" err="1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מערכתית</a:t>
            </a:r>
            <a:r>
              <a:rPr lang="en-US" sz="3800" b="0" i="0" u="none" dirty="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3800" b="0" i="0" u="none" dirty="0" err="1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בחינוך</a:t>
            </a:r>
            <a:r>
              <a:rPr lang="en-US" sz="3800" b="0" i="0" u="none" dirty="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9659937" y="6061500"/>
            <a:ext cx="23892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2400"/>
              <a:buFont typeface="Assistant"/>
              <a:buNone/>
            </a:pPr>
            <a:r>
              <a:rPr lang="he-IL" sz="2400" dirty="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מרץ </a:t>
            </a:r>
            <a:r>
              <a:rPr lang="en-US" sz="2400" b="0" i="0" u="none" strike="noStrike" cap="none" dirty="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 2021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 descr="A picture containing text, sign, businessca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9937" y="1762125"/>
            <a:ext cx="2389187" cy="282416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607849" y="5458329"/>
            <a:ext cx="664637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״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לכל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בעיה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סבוכה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יש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פתרון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שהוא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בהיר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פשוט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ומוטעה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״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ה.ל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מנקן</a:t>
            </a:r>
            <a:endParaRPr sz="2400" b="0" i="0" u="none" strike="noStrike" cap="none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1;p39">
            <a:extLst>
              <a:ext uri="{FF2B5EF4-FFF2-40B4-BE49-F238E27FC236}">
                <a16:creationId xmlns:a16="http://schemas.microsoft.com/office/drawing/2014/main" id="{DB36F751-E735-4D87-A3BB-28B2EB2A335C}"/>
              </a:ext>
            </a:extLst>
          </p:cNvPr>
          <p:cNvSpPr txBox="1">
            <a:spLocks/>
          </p:cNvSpPr>
          <p:nvPr/>
        </p:nvSpPr>
        <p:spPr>
          <a:xfrm>
            <a:off x="4124960" y="2384437"/>
            <a:ext cx="6800156" cy="245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3200"/>
              <a:buFont typeface="Assistant ExtraLight"/>
              <a:buNone/>
              <a:defRPr sz="3200" b="1" i="0" u="none" strike="noStrike" cap="none">
                <a:solidFill>
                  <a:srgbClr val="18254B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>
                <a:latin typeface="Assistant ExtraBold" panose="00000900000000000000" pitchFamily="2" charset="-79"/>
                <a:cs typeface="Assistant ExtraBold" panose="00000900000000000000" pitchFamily="2" charset="-79"/>
              </a:rPr>
              <a:t>שורשי בעיית ההפתעה במערכות</a:t>
            </a:r>
            <a:endParaRPr lang="he-IL" dirty="0"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1887CE0-898C-4719-8F35-F26CF5BA4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4818"/>
            <a:ext cx="4952215" cy="349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369;gc2d871ea9d_0_50">
            <a:extLst>
              <a:ext uri="{FF2B5EF4-FFF2-40B4-BE49-F238E27FC236}">
                <a16:creationId xmlns:a16="http://schemas.microsoft.com/office/drawing/2014/main" id="{ED5D2C04-7B80-4CEA-B862-3AC3760E09F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7501" y="0"/>
            <a:ext cx="1497012" cy="201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334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369;gc2d871ea9d_0_50">
            <a:extLst>
              <a:ext uri="{FF2B5EF4-FFF2-40B4-BE49-F238E27FC236}">
                <a16:creationId xmlns:a16="http://schemas.microsoft.com/office/drawing/2014/main" id="{ED5D2C04-7B80-4CEA-B862-3AC3760E09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7501" y="0"/>
            <a:ext cx="1497012" cy="2016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1;p39">
            <a:extLst>
              <a:ext uri="{FF2B5EF4-FFF2-40B4-BE49-F238E27FC236}">
                <a16:creationId xmlns:a16="http://schemas.microsoft.com/office/drawing/2014/main" id="{B28B6C3F-C16C-4C2A-BE56-51C8DE60FBD5}"/>
              </a:ext>
            </a:extLst>
          </p:cNvPr>
          <p:cNvSpPr txBox="1">
            <a:spLocks/>
          </p:cNvSpPr>
          <p:nvPr/>
        </p:nvSpPr>
        <p:spPr>
          <a:xfrm>
            <a:off x="1905001" y="352425"/>
            <a:ext cx="8302566" cy="245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3200"/>
              <a:buFont typeface="Assistant ExtraLight"/>
              <a:buNone/>
              <a:defRPr sz="3200" b="1" i="0" u="none" strike="noStrike" cap="none">
                <a:solidFill>
                  <a:srgbClr val="18254B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e-IL" b="0">
                <a:latin typeface="Assistant ExtraBold" panose="00000900000000000000" pitchFamily="2" charset="-79"/>
                <a:cs typeface="Assistant ExtraBold" panose="00000900000000000000" pitchFamily="2" charset="-79"/>
              </a:rPr>
              <a:t>התמודדות עם הבעיות הלא נכונות</a:t>
            </a:r>
            <a:endParaRPr lang="he-IL" b="0" dirty="0"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644518A-C06B-4BC7-8CFF-7B4B99D2A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33" y="2381262"/>
            <a:ext cx="857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604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3012" y="549275"/>
            <a:ext cx="4121150" cy="57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/>
        </p:nvSpPr>
        <p:spPr>
          <a:xfrm>
            <a:off x="595475" y="2507700"/>
            <a:ext cx="6629400" cy="1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800" b="1" dirty="0">
                <a:solidFill>
                  <a:srgbClr val="18254B"/>
                </a:solidFill>
                <a:highlight>
                  <a:srgbClr val="B86881"/>
                </a:highlight>
                <a:latin typeface="Assistant ExtraLight"/>
                <a:ea typeface="Assistant ExtraLight"/>
                <a:cs typeface="Assistant ExtraLight"/>
                <a:sym typeface="Assistant ExtraLight"/>
              </a:rPr>
              <a:t>פער הרלוונטיות וההפתעה הבסיסית</a:t>
            </a:r>
          </a:p>
        </p:txBody>
      </p:sp>
      <p:sp>
        <p:nvSpPr>
          <p:cNvPr id="116" name="Google Shape;116;p2"/>
          <p:cNvSpPr/>
          <p:nvPr/>
        </p:nvSpPr>
        <p:spPr>
          <a:xfrm>
            <a:off x="9224682" y="0"/>
            <a:ext cx="2967317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1000">
                <a:srgbClr val="FFFFFF">
                  <a:alpha val="63529"/>
                </a:srgbClr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78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4;p2">
            <a:extLst>
              <a:ext uri="{FF2B5EF4-FFF2-40B4-BE49-F238E27FC236}">
                <a16:creationId xmlns:a16="http://schemas.microsoft.com/office/drawing/2014/main" id="{FB63E11D-F370-4F6E-8D95-E592D3A2A11F}"/>
              </a:ext>
            </a:extLst>
          </p:cNvPr>
          <p:cNvSpPr txBox="1"/>
          <p:nvPr/>
        </p:nvSpPr>
        <p:spPr>
          <a:xfrm>
            <a:off x="8252122" y="5269906"/>
            <a:ext cx="3808575" cy="128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 rtl="1">
              <a:lnSpc>
                <a:spcPct val="90000"/>
              </a:lnSpc>
              <a:buClr>
                <a:srgbClr val="18254B"/>
              </a:buClr>
              <a:buSzPts val="3200"/>
              <a:buFont typeface="Assistant ExtraLight"/>
              <a:buNone/>
              <a:defRPr sz="4300" b="1">
                <a:solidFill>
                  <a:srgbClr val="C7D638"/>
                </a:solidFill>
                <a:highlight>
                  <a:srgbClr val="18254B"/>
                </a:highlight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pPr algn="ctr"/>
            <a:r>
              <a:rPr lang="he-IL" dirty="0"/>
              <a:t>פער רלוונטיות</a:t>
            </a:r>
            <a:endParaRPr dirty="0"/>
          </a:p>
        </p:txBody>
      </p:sp>
      <p:sp>
        <p:nvSpPr>
          <p:cNvPr id="8" name="Text Box 27">
            <a:extLst>
              <a:ext uri="{FF2B5EF4-FFF2-40B4-BE49-F238E27FC236}">
                <a16:creationId xmlns:a16="http://schemas.microsoft.com/office/drawing/2014/main" id="{32DE99A0-4DF1-4FBB-8A74-D8EE4186F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209" y="5911850"/>
            <a:ext cx="122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'מציאות'</a:t>
            </a:r>
            <a:endParaRPr kumimoji="0" lang="en-US" altLang="he-IL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81">
            <a:extLst>
              <a:ext uri="{FF2B5EF4-FFF2-40B4-BE49-F238E27FC236}">
                <a16:creationId xmlns:a16="http://schemas.microsoft.com/office/drawing/2014/main" id="{BA72AEA0-38CF-4D46-87F5-79920E7BB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609" y="5911850"/>
            <a:ext cx="2735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תפישת המציאות</a:t>
            </a:r>
            <a:endParaRPr kumimoji="0" lang="en-US" altLang="he-IL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97">
            <a:extLst>
              <a:ext uri="{FF2B5EF4-FFF2-40B4-BE49-F238E27FC236}">
                <a16:creationId xmlns:a16="http://schemas.microsoft.com/office/drawing/2014/main" id="{E3FC5E35-E273-4A8A-8EEA-1DF92D71ACB3}"/>
              </a:ext>
            </a:extLst>
          </p:cNvPr>
          <p:cNvGrpSpPr>
            <a:grpSpLocks/>
          </p:cNvGrpSpPr>
          <p:nvPr/>
        </p:nvGrpSpPr>
        <p:grpSpPr bwMode="auto">
          <a:xfrm>
            <a:off x="259059" y="511175"/>
            <a:ext cx="8353425" cy="5400675"/>
            <a:chOff x="158" y="630"/>
            <a:chExt cx="5262" cy="3402"/>
          </a:xfrm>
        </p:grpSpPr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27EE6C74-D9BC-4B21-BF56-2983F2BA95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" y="1661"/>
              <a:ext cx="0" cy="154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/>
                <a:ea typeface="+mn-ea"/>
                <a:cs typeface="Assistant"/>
              </a:endParaRPr>
            </a:p>
          </p:txBody>
        </p:sp>
        <p:sp>
          <p:nvSpPr>
            <p:cNvPr id="13" name="AutoShape 16">
              <a:extLst>
                <a:ext uri="{FF2B5EF4-FFF2-40B4-BE49-F238E27FC236}">
                  <a16:creationId xmlns:a16="http://schemas.microsoft.com/office/drawing/2014/main" id="{E76DED89-F12E-4361-BFA7-28F1DA0E3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3805"/>
              <a:ext cx="226" cy="137"/>
            </a:xfrm>
            <a:prstGeom prst="leftRightArrow">
              <a:avLst>
                <a:gd name="adj1" fmla="val 50000"/>
                <a:gd name="adj2" fmla="val 32993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D2A0074A-7C31-4258-BFAC-45EBCD01F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3443"/>
              <a:ext cx="91" cy="9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AutoShape 18">
              <a:extLst>
                <a:ext uri="{FF2B5EF4-FFF2-40B4-BE49-F238E27FC236}">
                  <a16:creationId xmlns:a16="http://schemas.microsoft.com/office/drawing/2014/main" id="{E5491C1E-DE83-4247-BEDF-8F374C181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2898"/>
              <a:ext cx="499" cy="227"/>
            </a:xfrm>
            <a:prstGeom prst="leftRightArrow">
              <a:avLst>
                <a:gd name="adj1" fmla="val 38231"/>
                <a:gd name="adj2" fmla="val 70048"/>
              </a:avLst>
            </a:prstGeom>
            <a:solidFill>
              <a:sysClr val="window" lastClr="FFFFFF"/>
            </a:solidFill>
            <a:ln w="2857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AutoShape 19">
              <a:extLst>
                <a:ext uri="{FF2B5EF4-FFF2-40B4-BE49-F238E27FC236}">
                  <a16:creationId xmlns:a16="http://schemas.microsoft.com/office/drawing/2014/main" id="{9822F629-4F2D-443E-949B-8116E07A1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810"/>
              <a:ext cx="1542" cy="227"/>
            </a:xfrm>
            <a:prstGeom prst="leftRightArrow">
              <a:avLst>
                <a:gd name="adj1" fmla="val 51546"/>
                <a:gd name="adj2" fmla="val 143187"/>
              </a:avLst>
            </a:prstGeom>
            <a:solidFill>
              <a:sysClr val="window" lastClr="FFFFFF"/>
            </a:solidFill>
            <a:ln w="2857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AutoShape 20">
              <a:extLst>
                <a:ext uri="{FF2B5EF4-FFF2-40B4-BE49-F238E27FC236}">
                  <a16:creationId xmlns:a16="http://schemas.microsoft.com/office/drawing/2014/main" id="{8C35BAD3-CE89-470A-A523-72F72E5D3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2127"/>
              <a:ext cx="1179" cy="318"/>
            </a:xfrm>
            <a:prstGeom prst="leftRightArrow">
              <a:avLst>
                <a:gd name="adj1" fmla="val 51546"/>
                <a:gd name="adj2" fmla="val 78150"/>
              </a:avLst>
            </a:prstGeom>
            <a:solidFill>
              <a:sysClr val="window" lastClr="FFFFFF"/>
            </a:solidFill>
            <a:ln w="2857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AutoShape 21">
              <a:extLst>
                <a:ext uri="{FF2B5EF4-FFF2-40B4-BE49-F238E27FC236}">
                  <a16:creationId xmlns:a16="http://schemas.microsoft.com/office/drawing/2014/main" id="{4F89893E-091C-43ED-956F-B12275956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1583"/>
              <a:ext cx="272" cy="227"/>
            </a:xfrm>
            <a:prstGeom prst="irregularSeal1">
              <a:avLst/>
            </a:prstGeom>
            <a:solidFill>
              <a:sysClr val="window" lastClr="FFFFFF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AutoShape 22">
              <a:extLst>
                <a:ext uri="{FF2B5EF4-FFF2-40B4-BE49-F238E27FC236}">
                  <a16:creationId xmlns:a16="http://schemas.microsoft.com/office/drawing/2014/main" id="{F4BF7107-14D1-4C2F-B5C8-4F9935BE0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1311"/>
              <a:ext cx="272" cy="272"/>
            </a:xfrm>
            <a:prstGeom prst="irregularSeal1">
              <a:avLst/>
            </a:prstGeom>
            <a:solidFill>
              <a:sysClr val="window" lastClr="FFFFFF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AutoShape 23">
              <a:extLst>
                <a:ext uri="{FF2B5EF4-FFF2-40B4-BE49-F238E27FC236}">
                  <a16:creationId xmlns:a16="http://schemas.microsoft.com/office/drawing/2014/main" id="{FD46F547-7DC3-409D-893D-34D842811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1129"/>
              <a:ext cx="272" cy="272"/>
            </a:xfrm>
            <a:prstGeom prst="irregularSeal1">
              <a:avLst/>
            </a:prstGeom>
            <a:solidFill>
              <a:sysClr val="window" lastClr="FFFFFF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Text Box 28">
              <a:extLst>
                <a:ext uri="{FF2B5EF4-FFF2-40B4-BE49-F238E27FC236}">
                  <a16:creationId xmlns:a16="http://schemas.microsoft.com/office/drawing/2014/main" id="{68B5FCC2-BAD2-42D6-8906-1F7ECFFBA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7" y="3760"/>
              <a:ext cx="10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he-IL" sz="1800" b="0" i="1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פער אופטימיזציה</a:t>
              </a:r>
              <a:endParaRPr kumimoji="0" lang="en-US" altLang="he-IL" sz="18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Text Box 29">
              <a:extLst>
                <a:ext uri="{FF2B5EF4-FFF2-40B4-BE49-F238E27FC236}">
                  <a16:creationId xmlns:a16="http://schemas.microsoft.com/office/drawing/2014/main" id="{EB3EC5FE-2BA3-4FAA-923D-F26FDA673F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533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he-IL" sz="1200" b="1" i="1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הפתעה מצבית</a:t>
              </a:r>
              <a:endParaRPr kumimoji="0" lang="en-US" altLang="he-IL" sz="1200" b="1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Line 30">
              <a:extLst>
                <a:ext uri="{FF2B5EF4-FFF2-40B4-BE49-F238E27FC236}">
                  <a16:creationId xmlns:a16="http://schemas.microsoft.com/office/drawing/2014/main" id="{2246A1F2-566A-4D46-9B71-44254744F9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3" y="3261"/>
              <a:ext cx="0" cy="771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/>
                <a:ea typeface="+mn-ea"/>
                <a:cs typeface="Assistant"/>
              </a:endParaRPr>
            </a:p>
          </p:txBody>
        </p:sp>
        <p:sp>
          <p:nvSpPr>
            <p:cNvPr id="24" name="Line 60">
              <a:extLst>
                <a:ext uri="{FF2B5EF4-FFF2-40B4-BE49-F238E27FC236}">
                  <a16:creationId xmlns:a16="http://schemas.microsoft.com/office/drawing/2014/main" id="{D544840B-0E45-4BEA-B8BE-845095C714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" y="3261"/>
              <a:ext cx="0" cy="77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/>
                <a:ea typeface="+mn-ea"/>
                <a:cs typeface="Assistant"/>
              </a:endParaRPr>
            </a:p>
          </p:txBody>
        </p:sp>
        <p:sp>
          <p:nvSpPr>
            <p:cNvPr id="25" name="Line 61">
              <a:extLst>
                <a:ext uri="{FF2B5EF4-FFF2-40B4-BE49-F238E27FC236}">
                  <a16:creationId xmlns:a16="http://schemas.microsoft.com/office/drawing/2014/main" id="{896BD6B6-AC83-4D9F-8CFA-BA1D50E230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7" y="2309"/>
              <a:ext cx="952" cy="95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/>
                <a:ea typeface="+mn-ea"/>
                <a:cs typeface="Assistant"/>
              </a:endParaRPr>
            </a:p>
          </p:txBody>
        </p:sp>
        <p:sp>
          <p:nvSpPr>
            <p:cNvPr id="26" name="Line 62">
              <a:extLst>
                <a:ext uri="{FF2B5EF4-FFF2-40B4-BE49-F238E27FC236}">
                  <a16:creationId xmlns:a16="http://schemas.microsoft.com/office/drawing/2014/main" id="{9ECD143A-4A0F-41E9-85B4-21AA661D3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9" y="1810"/>
              <a:ext cx="499" cy="4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/>
                <a:ea typeface="+mn-ea"/>
                <a:cs typeface="Assistant"/>
              </a:endParaRPr>
            </a:p>
          </p:txBody>
        </p:sp>
        <p:sp>
          <p:nvSpPr>
            <p:cNvPr id="27" name="Line 63">
              <a:extLst>
                <a:ext uri="{FF2B5EF4-FFF2-40B4-BE49-F238E27FC236}">
                  <a16:creationId xmlns:a16="http://schemas.microsoft.com/office/drawing/2014/main" id="{82A33444-79B5-4410-9CCA-ECA25ED76C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8" y="857"/>
              <a:ext cx="907" cy="95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/>
                <a:ea typeface="+mn-ea"/>
                <a:cs typeface="Assistant"/>
              </a:endParaRPr>
            </a:p>
          </p:txBody>
        </p:sp>
        <p:sp>
          <p:nvSpPr>
            <p:cNvPr id="28" name="Line 69">
              <a:extLst>
                <a:ext uri="{FF2B5EF4-FFF2-40B4-BE49-F238E27FC236}">
                  <a16:creationId xmlns:a16="http://schemas.microsoft.com/office/drawing/2014/main" id="{4B460FB4-A84B-4A19-8C8E-9B278B484F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3" y="3261"/>
              <a:ext cx="0" cy="771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/>
                <a:ea typeface="+mn-ea"/>
                <a:cs typeface="Assistant"/>
              </a:endParaRPr>
            </a:p>
          </p:txBody>
        </p:sp>
        <p:sp>
          <p:nvSpPr>
            <p:cNvPr id="29" name="Line 70">
              <a:extLst>
                <a:ext uri="{FF2B5EF4-FFF2-40B4-BE49-F238E27FC236}">
                  <a16:creationId xmlns:a16="http://schemas.microsoft.com/office/drawing/2014/main" id="{B9407723-950B-4232-82DF-43F305FC5B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3" y="2309"/>
              <a:ext cx="0" cy="952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/>
                <a:ea typeface="+mn-ea"/>
                <a:cs typeface="Assistant"/>
              </a:endParaRPr>
            </a:p>
          </p:txBody>
        </p:sp>
        <p:sp>
          <p:nvSpPr>
            <p:cNvPr id="30" name="Line 71">
              <a:extLst>
                <a:ext uri="{FF2B5EF4-FFF2-40B4-BE49-F238E27FC236}">
                  <a16:creationId xmlns:a16="http://schemas.microsoft.com/office/drawing/2014/main" id="{EC7B84CF-28EB-472F-A1A3-12877D3D3D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3" y="1674"/>
              <a:ext cx="0" cy="635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/>
                <a:ea typeface="+mn-ea"/>
                <a:cs typeface="Assistant"/>
              </a:endParaRPr>
            </a:p>
          </p:txBody>
        </p:sp>
        <p:sp>
          <p:nvSpPr>
            <p:cNvPr id="31" name="Line 72">
              <a:extLst>
                <a:ext uri="{FF2B5EF4-FFF2-40B4-BE49-F238E27FC236}">
                  <a16:creationId xmlns:a16="http://schemas.microsoft.com/office/drawing/2014/main" id="{A8FE7E37-00FE-40BA-9CCA-C28F816A4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3" y="630"/>
              <a:ext cx="2540" cy="998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sistant"/>
                <a:ea typeface="+mn-ea"/>
                <a:cs typeface="Assistant"/>
              </a:endParaRPr>
            </a:p>
          </p:txBody>
        </p:sp>
        <p:sp>
          <p:nvSpPr>
            <p:cNvPr id="32" name="AutoShape 73">
              <a:extLst>
                <a:ext uri="{FF2B5EF4-FFF2-40B4-BE49-F238E27FC236}">
                  <a16:creationId xmlns:a16="http://schemas.microsoft.com/office/drawing/2014/main" id="{6E1B98DA-99B9-484B-BB6B-7D9D50315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127"/>
              <a:ext cx="498" cy="364"/>
            </a:xfrm>
            <a:prstGeom prst="irregularSeal1">
              <a:avLst/>
            </a:prstGeom>
            <a:solidFill>
              <a:sysClr val="window" lastClr="FFFFFF"/>
            </a:solidFill>
            <a:ln w="5715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Text Box 74">
              <a:extLst>
                <a:ext uri="{FF2B5EF4-FFF2-40B4-BE49-F238E27FC236}">
                  <a16:creationId xmlns:a16="http://schemas.microsoft.com/office/drawing/2014/main" id="{BD70CD33-DCE3-4CB6-953C-27AD91EFF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2894"/>
              <a:ext cx="11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he-IL" sz="1800" b="1" i="1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פער רלוונטיות</a:t>
              </a:r>
              <a:endParaRPr kumimoji="0" lang="en-US" altLang="he-IL" sz="1800" b="1" i="1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Text Box 75">
              <a:extLst>
                <a:ext uri="{FF2B5EF4-FFF2-40B4-BE49-F238E27FC236}">
                  <a16:creationId xmlns:a16="http://schemas.microsoft.com/office/drawing/2014/main" id="{8F8A76E8-3387-4A9F-9D3B-A037DB0E12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259"/>
              <a:ext cx="11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he-IL" sz="1800" b="1" i="1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פער רלוונטיות</a:t>
              </a:r>
              <a:endParaRPr kumimoji="0" lang="en-US" altLang="he-IL" sz="1800" b="1" i="1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Text Box 76">
              <a:extLst>
                <a:ext uri="{FF2B5EF4-FFF2-40B4-BE49-F238E27FC236}">
                  <a16:creationId xmlns:a16="http://schemas.microsoft.com/office/drawing/2014/main" id="{CBC4954A-89F0-4B24-8C0E-6109422A1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1748"/>
              <a:ext cx="11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he-IL" sz="1800" b="1" i="1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פער רלוונטיות</a:t>
              </a:r>
              <a:endParaRPr kumimoji="0" lang="en-US" altLang="he-IL" sz="1800" b="1" i="1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Text Box 77">
              <a:extLst>
                <a:ext uri="{FF2B5EF4-FFF2-40B4-BE49-F238E27FC236}">
                  <a16:creationId xmlns:a16="http://schemas.microsoft.com/office/drawing/2014/main" id="{81F44D41-817C-4AD9-A80E-C973C0DFE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3216"/>
              <a:ext cx="11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he-IL" sz="1600" b="1" i="1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נקודת מפנה</a:t>
              </a:r>
              <a:endParaRPr kumimoji="0" lang="en-US" altLang="he-IL" sz="1600" b="1" i="1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Text Box 79">
              <a:extLst>
                <a:ext uri="{FF2B5EF4-FFF2-40B4-BE49-F238E27FC236}">
                  <a16:creationId xmlns:a16="http://schemas.microsoft.com/office/drawing/2014/main" id="{62BF8059-FFF5-41BB-8EEF-C08E59E98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1356"/>
              <a:ext cx="45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he-IL" sz="1600" b="1" i="1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הכרה</a:t>
              </a:r>
              <a:endParaRPr kumimoji="0" lang="en-US" altLang="he-IL" sz="1600" b="1" i="1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Text Box 82">
              <a:extLst>
                <a:ext uri="{FF2B5EF4-FFF2-40B4-BE49-F238E27FC236}">
                  <a16:creationId xmlns:a16="http://schemas.microsoft.com/office/drawing/2014/main" id="{741596D9-1296-4E47-9508-2906A66E0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3397"/>
              <a:ext cx="1723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he-IL" sz="28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שלב א' -רלוונטיות</a:t>
              </a:r>
              <a:endParaRPr kumimoji="0" lang="en-US" altLang="he-IL" sz="2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Text Box 83">
              <a:extLst>
                <a:ext uri="{FF2B5EF4-FFF2-40B4-BE49-F238E27FC236}">
                  <a16:creationId xmlns:a16="http://schemas.microsoft.com/office/drawing/2014/main" id="{489B95B4-60E9-44BF-891E-E692DF07A0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490"/>
              <a:ext cx="199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he-IL" sz="28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שלב ב' –   אינקובציה (הבשלה)</a:t>
              </a:r>
              <a:endParaRPr kumimoji="0" lang="en-US" altLang="he-IL" sz="2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Text Box 84">
              <a:extLst>
                <a:ext uri="{FF2B5EF4-FFF2-40B4-BE49-F238E27FC236}">
                  <a16:creationId xmlns:a16="http://schemas.microsoft.com/office/drawing/2014/main" id="{757D37A5-34E6-497F-95C9-D25C9110C6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1674"/>
              <a:ext cx="149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he-IL" sz="28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שלב ג' - הכחשה</a:t>
              </a:r>
              <a:endParaRPr kumimoji="0" lang="en-US" altLang="he-IL" sz="2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Text Box 85">
              <a:extLst>
                <a:ext uri="{FF2B5EF4-FFF2-40B4-BE49-F238E27FC236}">
                  <a16:creationId xmlns:a16="http://schemas.microsoft.com/office/drawing/2014/main" id="{B51DBB88-9B44-4D9E-81B5-B2EEE0429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948"/>
              <a:ext cx="158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he-IL" sz="2800" b="1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שלב ד' -  למידה בסיסית</a:t>
              </a:r>
              <a:endParaRPr kumimoji="0" lang="en-US" altLang="he-IL" sz="2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AutoShape 87">
              <a:extLst>
                <a:ext uri="{FF2B5EF4-FFF2-40B4-BE49-F238E27FC236}">
                  <a16:creationId xmlns:a16="http://schemas.microsoft.com/office/drawing/2014/main" id="{2279878D-4B50-4429-B68C-D851B187D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" y="902"/>
              <a:ext cx="272" cy="681"/>
            </a:xfrm>
            <a:prstGeom prst="leftBrace">
              <a:avLst>
                <a:gd name="adj1" fmla="val 20864"/>
                <a:gd name="adj2" fmla="val 50000"/>
              </a:avLst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AutoShape 88">
              <a:extLst>
                <a:ext uri="{FF2B5EF4-FFF2-40B4-BE49-F238E27FC236}">
                  <a16:creationId xmlns:a16="http://schemas.microsoft.com/office/drawing/2014/main" id="{2E034514-1B83-4F66-AE92-14E8077C1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1628"/>
              <a:ext cx="317" cy="635"/>
            </a:xfrm>
            <a:prstGeom prst="leftBrace">
              <a:avLst>
                <a:gd name="adj1" fmla="val 16693"/>
                <a:gd name="adj2" fmla="val 50000"/>
              </a:avLst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AutoShape 89">
              <a:extLst>
                <a:ext uri="{FF2B5EF4-FFF2-40B4-BE49-F238E27FC236}">
                  <a16:creationId xmlns:a16="http://schemas.microsoft.com/office/drawing/2014/main" id="{A48F3110-CD85-4C48-9885-4ED432871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2354"/>
              <a:ext cx="317" cy="862"/>
            </a:xfrm>
            <a:prstGeom prst="leftBrace">
              <a:avLst>
                <a:gd name="adj1" fmla="val 22660"/>
                <a:gd name="adj2" fmla="val 50000"/>
              </a:avLst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AutoShape 90">
              <a:extLst>
                <a:ext uri="{FF2B5EF4-FFF2-40B4-BE49-F238E27FC236}">
                  <a16:creationId xmlns:a16="http://schemas.microsoft.com/office/drawing/2014/main" id="{F19588FF-F54B-41AA-9A3B-AF73B571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3306"/>
              <a:ext cx="317" cy="726"/>
            </a:xfrm>
            <a:prstGeom prst="leftBrace">
              <a:avLst>
                <a:gd name="adj1" fmla="val 19085"/>
                <a:gd name="adj2" fmla="val 50000"/>
              </a:avLst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Text Box 91">
              <a:extLst>
                <a:ext uri="{FF2B5EF4-FFF2-40B4-BE49-F238E27FC236}">
                  <a16:creationId xmlns:a16="http://schemas.microsoft.com/office/drawing/2014/main" id="{4281EB2D-BC0F-4623-992F-48EE685DB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1900"/>
              <a:ext cx="1180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ssistant"/>
                <a:ea typeface="+mn-ea"/>
                <a:cs typeface="Assistant"/>
              </a:endParaRP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ssistant"/>
                  <a:ea typeface="+mn-ea"/>
                  <a:cs typeface="Assistant"/>
                </a:rPr>
                <a:t>הפתעה בסיסית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ssistant"/>
                <a:ea typeface="+mn-ea"/>
                <a:cs typeface="Assistant"/>
              </a:endParaRPr>
            </a:p>
          </p:txBody>
        </p:sp>
      </p:grpSp>
      <p:pic>
        <p:nvPicPr>
          <p:cNvPr id="47" name="Google Shape;369;gc2d871ea9d_0_50">
            <a:extLst>
              <a:ext uri="{FF2B5EF4-FFF2-40B4-BE49-F238E27FC236}">
                <a16:creationId xmlns:a16="http://schemas.microsoft.com/office/drawing/2014/main" id="{2F995021-FD52-49C8-A325-22339B95D5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9887" y="90487"/>
            <a:ext cx="1497012" cy="201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754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369;gc2d871ea9d_0_50">
            <a:extLst>
              <a:ext uri="{FF2B5EF4-FFF2-40B4-BE49-F238E27FC236}">
                <a16:creationId xmlns:a16="http://schemas.microsoft.com/office/drawing/2014/main" id="{AB6648B7-36C8-4083-9701-8307C9821C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1150" y="90487"/>
            <a:ext cx="1497012" cy="20161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4;p45">
            <a:extLst>
              <a:ext uri="{FF2B5EF4-FFF2-40B4-BE49-F238E27FC236}">
                <a16:creationId xmlns:a16="http://schemas.microsoft.com/office/drawing/2014/main" id="{765DD2A7-FFD3-4772-87B7-DD4FCD3F84C0}"/>
              </a:ext>
            </a:extLst>
          </p:cNvPr>
          <p:cNvSpPr txBox="1">
            <a:spLocks/>
          </p:cNvSpPr>
          <p:nvPr/>
        </p:nvSpPr>
        <p:spPr>
          <a:xfrm>
            <a:off x="223838" y="568838"/>
            <a:ext cx="10121899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1">
              <a:lnSpc>
                <a:spcPct val="90000"/>
              </a:lnSpc>
              <a:buClr>
                <a:srgbClr val="18254B"/>
              </a:buClr>
              <a:buSzPts val="4400"/>
              <a:buFont typeface="Assistant ExtraLight"/>
              <a:buNone/>
              <a:defRPr sz="4400">
                <a:solidFill>
                  <a:srgbClr val="18254B"/>
                </a:solidFill>
                <a:latin typeface="Assistant ExtraBold" panose="00000900000000000000" pitchFamily="2" charset="-79"/>
                <a:ea typeface="Assistant ExtraLight"/>
                <a:cs typeface="Assistant ExtraBold" panose="00000900000000000000" pitchFamily="2" charset="-79"/>
                <a:sym typeface="Assistant ExtraLight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he-IL" dirty="0"/>
              <a:t>כיצד נזהה שאנחנו </a:t>
            </a:r>
          </a:p>
          <a:p>
            <a:r>
              <a:rPr lang="he-IL" dirty="0"/>
              <a:t>צריכים חשיבה מערכתית בסוגיה?</a:t>
            </a:r>
          </a:p>
        </p:txBody>
      </p:sp>
      <p:sp>
        <p:nvSpPr>
          <p:cNvPr id="10" name="Google Shape;175;p45">
            <a:extLst>
              <a:ext uri="{FF2B5EF4-FFF2-40B4-BE49-F238E27FC236}">
                <a16:creationId xmlns:a16="http://schemas.microsoft.com/office/drawing/2014/main" id="{F0ED0A3A-23AE-4D4D-AC0F-E3E77E2D88ED}"/>
              </a:ext>
            </a:extLst>
          </p:cNvPr>
          <p:cNvSpPr txBox="1">
            <a:spLocks/>
          </p:cNvSpPr>
          <p:nvPr/>
        </p:nvSpPr>
        <p:spPr>
          <a:xfrm>
            <a:off x="571500" y="2273589"/>
            <a:ext cx="6720043" cy="344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14400" indent="-914400" algn="r" rtl="1">
              <a:lnSpc>
                <a:spcPct val="170000"/>
              </a:lnSpc>
              <a:buSzPts val="4800"/>
              <a:buFont typeface="Assistant"/>
              <a:buAutoNum type="arabicPeriod"/>
            </a:pPr>
            <a:r>
              <a:rPr lang="he-IL" sz="2800" dirty="0">
                <a:latin typeface="Assistant"/>
                <a:cs typeface="Assistant"/>
              </a:rPr>
              <a:t>עוד ועוד משאבים</a:t>
            </a:r>
          </a:p>
          <a:p>
            <a:pPr marL="914400" indent="-914400" algn="r" rtl="1">
              <a:lnSpc>
                <a:spcPct val="170000"/>
              </a:lnSpc>
              <a:buSzPts val="4800"/>
              <a:buFont typeface="Assistant"/>
              <a:buAutoNum type="arabicPeriod"/>
            </a:pPr>
            <a:r>
              <a:rPr lang="he-IL" sz="2800" dirty="0">
                <a:latin typeface="Assistant"/>
                <a:cs typeface="Assistant"/>
              </a:rPr>
              <a:t>״זה לא זה״</a:t>
            </a:r>
          </a:p>
          <a:p>
            <a:pPr marL="914400" indent="-914400" algn="r" rtl="1">
              <a:lnSpc>
                <a:spcPct val="170000"/>
              </a:lnSpc>
              <a:buSzPts val="4800"/>
              <a:buFont typeface="Assistant"/>
              <a:buAutoNum type="arabicPeriod"/>
            </a:pPr>
            <a:r>
              <a:rPr lang="he-IL" sz="2800" dirty="0">
                <a:latin typeface="Assistant"/>
                <a:cs typeface="Assistant"/>
              </a:rPr>
              <a:t>התרבות של </a:t>
            </a:r>
            <a:r>
              <a:rPr lang="he-IL" sz="2800" dirty="0" err="1">
                <a:latin typeface="Assistant"/>
                <a:cs typeface="Assistant"/>
              </a:rPr>
              <a:t>איזורי</a:t>
            </a:r>
            <a:r>
              <a:rPr lang="he-IL" sz="2800" dirty="0">
                <a:latin typeface="Assistant"/>
                <a:cs typeface="Assistant"/>
              </a:rPr>
              <a:t> בין ומעבר</a:t>
            </a:r>
          </a:p>
          <a:p>
            <a:pPr marL="914400" indent="-914400" algn="r" rtl="1">
              <a:lnSpc>
                <a:spcPct val="170000"/>
              </a:lnSpc>
              <a:buSzPts val="4800"/>
              <a:buFont typeface="Assistant"/>
              <a:buAutoNum type="arabicPeriod"/>
            </a:pPr>
            <a:r>
              <a:rPr lang="he-IL" sz="2800" dirty="0">
                <a:latin typeface="Assistant"/>
                <a:cs typeface="Assistant"/>
              </a:rPr>
              <a:t>ריבוי של חריקות</a:t>
            </a:r>
          </a:p>
          <a:p>
            <a:pPr marL="914400" indent="-914400" algn="r" rtl="1">
              <a:lnSpc>
                <a:spcPct val="170000"/>
              </a:lnSpc>
              <a:buSzPts val="4800"/>
              <a:buFont typeface="Assistant"/>
              <a:buAutoNum type="arabicPeriod"/>
            </a:pPr>
            <a:endParaRPr lang="he-IL" sz="2800" dirty="0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1" name="Picture 2" descr="System Thinking Icons - Download Free Vector Icons | Noun Project">
            <a:extLst>
              <a:ext uri="{FF2B5EF4-FFF2-40B4-BE49-F238E27FC236}">
                <a16:creationId xmlns:a16="http://schemas.microsoft.com/office/drawing/2014/main" id="{086F12A7-2BDD-48F8-B23C-76E59552F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2273589"/>
            <a:ext cx="37592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3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ctrTitle" idx="4294967295"/>
          </p:nvPr>
        </p:nvSpPr>
        <p:spPr>
          <a:xfrm>
            <a:off x="3944412" y="668885"/>
            <a:ext cx="4303200" cy="12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4800"/>
              <a:buFont typeface="Assistant ExtraLight"/>
              <a:buNone/>
            </a:pPr>
            <a:r>
              <a:rPr lang="en-US" sz="4800" b="1" i="0" u="none" strike="noStrike" cap="none" dirty="0" err="1">
                <a:solidFill>
                  <a:srgbClr val="18254B"/>
                </a:solidFill>
                <a:highlight>
                  <a:srgbClr val="B86881"/>
                </a:highlight>
                <a:latin typeface="Assistant ExtraLight"/>
                <a:ea typeface="Assistant ExtraLight"/>
                <a:cs typeface="Assistant ExtraLight"/>
                <a:sym typeface="Assistant ExtraLight"/>
              </a:rPr>
              <a:t>מבנה</a:t>
            </a:r>
            <a:r>
              <a:rPr lang="en-US" sz="4800" b="1" i="0" u="none" strike="noStrike" cap="none" dirty="0">
                <a:solidFill>
                  <a:srgbClr val="18254B"/>
                </a:solidFill>
                <a:highlight>
                  <a:srgbClr val="B86881"/>
                </a:highlight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-US" sz="4800" b="1" i="0" u="none" strike="noStrike" cap="none" dirty="0" err="1">
                <a:solidFill>
                  <a:srgbClr val="18254B"/>
                </a:solidFill>
                <a:highlight>
                  <a:srgbClr val="B86881"/>
                </a:highlight>
                <a:latin typeface="Assistant ExtraLight"/>
                <a:ea typeface="Assistant ExtraLight"/>
                <a:cs typeface="Assistant ExtraLight"/>
                <a:sym typeface="Assistant ExtraLight"/>
              </a:rPr>
              <a:t>המפגש</a:t>
            </a:r>
            <a:endParaRPr sz="4800" b="1" i="0" u="none" strike="noStrike" cap="none" dirty="0">
              <a:solidFill>
                <a:srgbClr val="18254B"/>
              </a:solidFill>
              <a:highlight>
                <a:srgbClr val="B86881"/>
              </a:highlight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107" name="Google Shape;107;p4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7824" y="61903"/>
            <a:ext cx="1397475" cy="195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>
            <a:spLocks noGrp="1"/>
          </p:cNvSpPr>
          <p:nvPr>
            <p:ph type="subTitle" idx="1"/>
          </p:nvPr>
        </p:nvSpPr>
        <p:spPr>
          <a:xfrm>
            <a:off x="629190" y="2125303"/>
            <a:ext cx="10933620" cy="4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3200"/>
              <a:buNone/>
            </a:pPr>
            <a:r>
              <a:rPr lang="he-IL" sz="2800" b="1" dirty="0">
                <a:solidFill>
                  <a:srgbClr val="18254B"/>
                </a:solidFill>
                <a:latin typeface="Assistant" panose="00000500000000000000" pitchFamily="2" charset="-79"/>
                <a:ea typeface="Assistant ExtraLight"/>
                <a:cs typeface="Assistant" panose="00000500000000000000" pitchFamily="2" charset="-79"/>
                <a:sym typeface="Assistant ExtraLight"/>
              </a:rPr>
              <a:t>אז איפה היינו? </a:t>
            </a:r>
            <a:r>
              <a:rPr lang="he-IL" sz="2000" b="1" dirty="0">
                <a:solidFill>
                  <a:srgbClr val="18254B"/>
                </a:solidFill>
                <a:latin typeface="Assistant" panose="00000500000000000000" pitchFamily="2" charset="-79"/>
                <a:ea typeface="Assistant ExtraLight"/>
                <a:cs typeface="Assistant" panose="00000500000000000000" pitchFamily="2" charset="-79"/>
                <a:sym typeface="Assistant ExtraLight"/>
              </a:rPr>
              <a:t>(ההבדל בין מערכות לחשיבה מערכתית, עקרונות לחשיבה בעולם של מערכות סבוכות)</a:t>
            </a:r>
            <a:endParaRPr sz="2000" b="1" dirty="0">
              <a:solidFill>
                <a:srgbClr val="18254B"/>
              </a:solidFill>
              <a:latin typeface="Assistant" panose="00000500000000000000" pitchFamily="2" charset="-79"/>
              <a:ea typeface="Assistant ExtraLight"/>
              <a:cs typeface="Assistant" panose="00000500000000000000" pitchFamily="2" charset="-79"/>
              <a:sym typeface="Assistant ExtraLight"/>
            </a:endParaRP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8254B"/>
              </a:buClr>
              <a:buSzPts val="3200"/>
              <a:buNone/>
            </a:pPr>
            <a:r>
              <a:rPr lang="he-IL" sz="2800" b="1" dirty="0">
                <a:solidFill>
                  <a:srgbClr val="18254B"/>
                </a:solidFill>
                <a:latin typeface="Assistant" panose="00000500000000000000" pitchFamily="2" charset="-79"/>
                <a:ea typeface="Assistant ExtraLight"/>
                <a:cs typeface="Assistant" panose="00000500000000000000" pitchFamily="2" charset="-79"/>
                <a:sym typeface="Assistant ExtraLight"/>
              </a:rPr>
              <a:t>חשיבה מערכתית</a:t>
            </a: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8254B"/>
              </a:buClr>
              <a:buSzPts val="3200"/>
              <a:buNone/>
            </a:pPr>
            <a:r>
              <a:rPr lang="he-IL" sz="2800" b="1" dirty="0">
                <a:solidFill>
                  <a:srgbClr val="18254B"/>
                </a:solidFill>
                <a:latin typeface="Assistant" panose="00000500000000000000" pitchFamily="2" charset="-79"/>
                <a:ea typeface="Assistant ExtraLight"/>
                <a:cs typeface="Assistant" panose="00000500000000000000" pitchFamily="2" charset="-79"/>
                <a:sym typeface="Assistant ExtraLight"/>
              </a:rPr>
              <a:t>פער רלוונטיות</a:t>
            </a: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8254B"/>
              </a:buClr>
              <a:buSzPts val="3200"/>
              <a:buNone/>
            </a:pPr>
            <a:r>
              <a:rPr lang="he-IL" sz="2800" b="1" dirty="0">
                <a:solidFill>
                  <a:srgbClr val="18254B"/>
                </a:solidFill>
                <a:latin typeface="Assistant" panose="00000500000000000000" pitchFamily="2" charset="-79"/>
                <a:ea typeface="Assistant ExtraLight"/>
                <a:cs typeface="Assistant" panose="00000500000000000000" pitchFamily="2" charset="-79"/>
                <a:sym typeface="Assistant ExtraLight"/>
              </a:rPr>
              <a:t>פוטנציאל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8"/>
          <p:cNvSpPr txBox="1"/>
          <p:nvPr/>
        </p:nvSpPr>
        <p:spPr>
          <a:xfrm>
            <a:off x="5549054" y="348194"/>
            <a:ext cx="6252673" cy="128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18254B"/>
                </a:solidFill>
                <a:highlight>
                  <a:srgbClr val="B86881"/>
                </a:highlight>
                <a:latin typeface="Assistant ExtraLight"/>
                <a:ea typeface="Assistant ExtraLight"/>
                <a:cs typeface="Assistant ExtraLight"/>
                <a:sym typeface="Assistant ExtraLight"/>
              </a:rPr>
              <a:t>מערכות, חשיבה מערכתית – מה ההבדל?</a:t>
            </a:r>
            <a:endParaRPr sz="4800" b="1" i="0" u="none" strike="noStrike" cap="none">
              <a:solidFill>
                <a:srgbClr val="18254B"/>
              </a:solidFill>
              <a:highlight>
                <a:srgbClr val="B86881"/>
              </a:highlight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122" name="Google Shape;122;p38"/>
          <p:cNvSpPr txBox="1"/>
          <p:nvPr/>
        </p:nvSpPr>
        <p:spPr>
          <a:xfrm>
            <a:off x="6476692" y="5619920"/>
            <a:ext cx="521654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8244A"/>
                </a:solidFill>
                <a:highlight>
                  <a:srgbClr val="B86780"/>
                </a:highlight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מערכת</a:t>
            </a:r>
            <a:r>
              <a:rPr lang="en-US" sz="1800" b="0" i="0" u="none" strike="noStrike" cap="none">
                <a:solidFill>
                  <a:srgbClr val="18244A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 היא מכלול של גורמים המקיימים יחסי גומלין הדדיים אלו עם אלו באופן המייצר שלם שאיננו משתווה לסכום חלקיו.</a:t>
            </a:r>
            <a:endParaRPr sz="1800" b="0" i="0" u="none" strike="noStrike" cap="none">
              <a:solidFill>
                <a:srgbClr val="18244A"/>
              </a:solidFill>
              <a:latin typeface="Assistant" panose="00000500000000000000" pitchFamily="2" charset="-79"/>
              <a:cs typeface="Assistant" panose="00000500000000000000" pitchFamily="2" charset="-79"/>
              <a:sym typeface="Arial"/>
            </a:endParaRPr>
          </a:p>
        </p:txBody>
      </p:sp>
      <p:sp>
        <p:nvSpPr>
          <p:cNvPr id="123" name="Google Shape;123;p38"/>
          <p:cNvSpPr txBox="1"/>
          <p:nvPr/>
        </p:nvSpPr>
        <p:spPr>
          <a:xfrm>
            <a:off x="332508" y="5656458"/>
            <a:ext cx="52165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18244A"/>
                </a:solidFill>
                <a:highlight>
                  <a:srgbClr val="B86780"/>
                </a:highlight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חשיבה</a:t>
            </a:r>
            <a:r>
              <a:rPr lang="en-US" sz="1800" b="1" i="0" u="none" strike="noStrike" cap="none" dirty="0">
                <a:solidFill>
                  <a:srgbClr val="18244A"/>
                </a:solidFill>
                <a:highlight>
                  <a:srgbClr val="B86780"/>
                </a:highlight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18244A"/>
                </a:solidFill>
                <a:highlight>
                  <a:srgbClr val="B86780"/>
                </a:highlight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מערכתית</a:t>
            </a:r>
            <a:r>
              <a:rPr lang="en-US" sz="1800" b="1" i="0" u="none" strike="noStrike" cap="none" dirty="0">
                <a:solidFill>
                  <a:srgbClr val="18244A"/>
                </a:solidFill>
                <a:highlight>
                  <a:srgbClr val="B86780"/>
                </a:highlight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 </a:t>
            </a:r>
            <a:r>
              <a:rPr lang="en-US" sz="1800" b="0" i="0" u="none" strike="noStrike" cap="none" dirty="0" err="1">
                <a:solidFill>
                  <a:srgbClr val="18244A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היא</a:t>
            </a:r>
            <a:r>
              <a:rPr lang="en-US" sz="1800" b="0" i="0" u="none" strike="noStrike" cap="none" dirty="0">
                <a:solidFill>
                  <a:srgbClr val="18244A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18244A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האופן</a:t>
            </a:r>
            <a:r>
              <a:rPr lang="en-US" sz="1800" b="0" i="0" u="none" strike="noStrike" cap="none" dirty="0">
                <a:solidFill>
                  <a:srgbClr val="18244A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18244A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שבו</a:t>
            </a:r>
            <a:r>
              <a:rPr lang="en-US" sz="1800" b="0" i="0" u="none" strike="noStrike" cap="none" dirty="0">
                <a:solidFill>
                  <a:srgbClr val="18244A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18244A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בני</a:t>
            </a:r>
            <a:r>
              <a:rPr lang="en-US" sz="1800" b="0" i="0" u="none" strike="noStrike" cap="none" dirty="0">
                <a:solidFill>
                  <a:srgbClr val="18244A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18244A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אדם</a:t>
            </a:r>
            <a:r>
              <a:rPr lang="en-US" sz="1800" b="0" i="0" u="none" strike="noStrike" cap="none" dirty="0">
                <a:solidFill>
                  <a:srgbClr val="18244A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18244A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תופסים</a:t>
            </a:r>
            <a:r>
              <a:rPr lang="en-US" sz="1800" b="0" i="0" u="none" strike="noStrike" cap="none" dirty="0">
                <a:solidFill>
                  <a:srgbClr val="18244A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18244A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ומבינים</a:t>
            </a:r>
            <a:r>
              <a:rPr lang="en-US" sz="1800" b="0" i="0" u="none" strike="noStrike" cap="none" dirty="0">
                <a:solidFill>
                  <a:srgbClr val="18244A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18244A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מערכות</a:t>
            </a:r>
            <a:r>
              <a:rPr lang="en-US" sz="1800" b="0" i="0" u="none" strike="noStrike" cap="none" dirty="0">
                <a:solidFill>
                  <a:srgbClr val="18244A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.</a:t>
            </a:r>
            <a:endParaRPr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124" name="Google Shape;124;p38" descr="Cherry Tree, Blooming, Trees, Blossoms, Pink, Seas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0517" y="1921253"/>
            <a:ext cx="5122720" cy="341514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5" name="Google Shape;125;p38" descr="Albert Einstein And Niels Bohr, 1925, Casual"/>
          <p:cNvPicPr preferRelativeResize="0"/>
          <p:nvPr/>
        </p:nvPicPr>
        <p:blipFill rotWithShape="1">
          <a:blip r:embed="rId5">
            <a:alphaModFix/>
          </a:blip>
          <a:srcRect l="3502" t="16841" r="15500" b="45810"/>
          <a:stretch/>
        </p:blipFill>
        <p:spPr>
          <a:xfrm>
            <a:off x="498764" y="1921253"/>
            <a:ext cx="5122720" cy="341514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7;p40">
            <a:extLst>
              <a:ext uri="{FF2B5EF4-FFF2-40B4-BE49-F238E27FC236}">
                <a16:creationId xmlns:a16="http://schemas.microsoft.com/office/drawing/2014/main" id="{CB8AC048-0A7A-4175-9F40-A3AB23F641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3087" y="128587"/>
            <a:ext cx="1193800" cy="16081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A2C697E3-6C98-4199-B7E9-F1D528852B02}"/>
              </a:ext>
            </a:extLst>
          </p:cNvPr>
          <p:cNvSpPr/>
          <p:nvPr/>
        </p:nvSpPr>
        <p:spPr>
          <a:xfrm>
            <a:off x="406400" y="1578163"/>
            <a:ext cx="10134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SzPct val="75000"/>
              <a:buFont typeface="Arial" panose="020B0604020202020204" pitchFamily="34" charset="0"/>
              <a:buChar char="&lt;"/>
            </a:pPr>
            <a:r>
              <a:rPr lang="he-IL" sz="3200" b="1" dirty="0">
                <a:solidFill>
                  <a:srgbClr val="18254B"/>
                </a:solidFill>
                <a:highlight>
                  <a:srgbClr val="B86881"/>
                </a:highlight>
                <a:latin typeface="Assistant ExtraLight"/>
                <a:cs typeface="Assistant ExtraLight"/>
                <a:sym typeface="Assistant ExtraLight"/>
              </a:rPr>
              <a:t>חשיבה מערכתית </a:t>
            </a:r>
            <a:r>
              <a:rPr lang="he-IL" sz="3200" dirty="0">
                <a:latin typeface="Assistant"/>
                <a:cs typeface="Assistant"/>
              </a:rPr>
              <a:t>(</a:t>
            </a:r>
            <a:r>
              <a:rPr lang="en-US" sz="3200" dirty="0">
                <a:latin typeface="Assistant"/>
                <a:cs typeface="Assistant"/>
              </a:rPr>
              <a:t>(system thinking</a:t>
            </a:r>
            <a:r>
              <a:rPr lang="he-IL" sz="3200" dirty="0">
                <a:latin typeface="Assistant"/>
                <a:cs typeface="Assistant"/>
              </a:rPr>
              <a:t> - האופן שבו אנו מתבוננים על מערכות סבוכות, המורכבת מאלמנטים רבים המקיימים מגוון </a:t>
            </a:r>
            <a:r>
              <a:rPr lang="he-IL" sz="3200" dirty="0" err="1">
                <a:latin typeface="Assistant"/>
                <a:cs typeface="Assistant"/>
              </a:rPr>
              <a:t>דינמיקות</a:t>
            </a:r>
            <a:r>
              <a:rPr lang="he-IL" sz="3200" dirty="0">
                <a:latin typeface="Assistant"/>
                <a:cs typeface="Assistant"/>
              </a:rPr>
              <a:t> וזיקות אלו עם אלו. </a:t>
            </a:r>
          </a:p>
          <a:p>
            <a:pPr marL="457200" indent="-457200" algn="r" rtl="1">
              <a:buSzPct val="75000"/>
              <a:buFont typeface="Arial" panose="020B0604020202020204" pitchFamily="34" charset="0"/>
              <a:buChar char="&lt;"/>
            </a:pPr>
            <a:r>
              <a:rPr lang="he-IL" sz="3200" dirty="0">
                <a:latin typeface="Assistant"/>
                <a:cs typeface="Assistant"/>
              </a:rPr>
              <a:t>נוגעת באופן שבני אדם מנתחים, מפרשים, ומייצרים בהירות במציאות של מורכבות ואי וודאות. </a:t>
            </a:r>
          </a:p>
          <a:p>
            <a:pPr marL="457200" indent="-457200" algn="r" rtl="1">
              <a:buSzPct val="75000"/>
              <a:buFont typeface="Arial" panose="020B0604020202020204" pitchFamily="34" charset="0"/>
              <a:buChar char="&lt;"/>
            </a:pPr>
            <a:r>
              <a:rPr lang="he-IL" sz="3200" dirty="0">
                <a:latin typeface="Assistant"/>
                <a:cs typeface="Assistant"/>
              </a:rPr>
              <a:t>נשענת על ההבנות מעולם תורת המערכות, אך גם על הבנות על דרכי החשיבה האנושיות, על היכולות המופלאות שלהן והמגבלות המובנות שתוחמות את החשיבה שלנו.</a:t>
            </a:r>
          </a:p>
        </p:txBody>
      </p:sp>
    </p:spTree>
    <p:extLst>
      <p:ext uri="{BB962C8B-B14F-4D97-AF65-F5344CB8AC3E}">
        <p14:creationId xmlns:p14="http://schemas.microsoft.com/office/powerpoint/2010/main" val="235851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gc2d871ea9d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9887" y="90487"/>
            <a:ext cx="1497012" cy="201612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c2d871ea9d_0_50"/>
          <p:cNvSpPr txBox="1">
            <a:spLocks noGrp="1"/>
          </p:cNvSpPr>
          <p:nvPr>
            <p:ph type="ctrTitle" idx="4294967295"/>
          </p:nvPr>
        </p:nvSpPr>
        <p:spPr>
          <a:xfrm>
            <a:off x="1149075" y="255826"/>
            <a:ext cx="9712800" cy="12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4400"/>
              <a:buFont typeface="Assistant ExtraLight"/>
              <a:buNone/>
            </a:pPr>
            <a:r>
              <a:rPr lang="en-US" sz="4300" b="1" i="0" u="none" strike="noStrike" cap="none" dirty="0" err="1">
                <a:solidFill>
                  <a:srgbClr val="C7D638"/>
                </a:solidFill>
                <a:highlight>
                  <a:srgbClr val="18254B"/>
                </a:highlight>
                <a:latin typeface="Assistant ExtraLight"/>
                <a:ea typeface="Assistant ExtraLight"/>
                <a:cs typeface="Assistant ExtraLight"/>
                <a:sym typeface="Assistant ExtraLight"/>
              </a:rPr>
              <a:t>עקרונות</a:t>
            </a:r>
            <a:r>
              <a:rPr lang="en-US" sz="4300" b="1" i="0" u="none" strike="noStrike" cap="none" dirty="0">
                <a:solidFill>
                  <a:srgbClr val="C7D638"/>
                </a:solidFill>
                <a:highlight>
                  <a:srgbClr val="18254B"/>
                </a:highlight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-US" sz="4300" b="1" i="0" u="none" strike="noStrike" cap="none" dirty="0" err="1">
                <a:solidFill>
                  <a:srgbClr val="C7D638"/>
                </a:solidFill>
                <a:highlight>
                  <a:srgbClr val="18254B"/>
                </a:highlight>
                <a:latin typeface="Assistant ExtraLight"/>
                <a:ea typeface="Assistant ExtraLight"/>
                <a:cs typeface="Assistant ExtraLight"/>
                <a:sym typeface="Assistant ExtraLight"/>
              </a:rPr>
              <a:t>לחשיבה</a:t>
            </a:r>
            <a:r>
              <a:rPr lang="en-US" sz="4300" b="1" i="0" u="none" strike="noStrike" cap="none" dirty="0">
                <a:solidFill>
                  <a:srgbClr val="C7D638"/>
                </a:solidFill>
                <a:highlight>
                  <a:srgbClr val="18254B"/>
                </a:highlight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-US" sz="4300" b="1" i="0" u="none" strike="noStrike" cap="none" dirty="0" err="1">
                <a:solidFill>
                  <a:srgbClr val="C7D638"/>
                </a:solidFill>
                <a:highlight>
                  <a:srgbClr val="18254B"/>
                </a:highlight>
                <a:latin typeface="Assistant ExtraLight"/>
                <a:ea typeface="Assistant ExtraLight"/>
                <a:cs typeface="Assistant ExtraLight"/>
                <a:sym typeface="Assistant ExtraLight"/>
              </a:rPr>
              <a:t>בעולם</a:t>
            </a:r>
            <a:r>
              <a:rPr lang="en-US" sz="4300" b="1" i="0" u="none" strike="noStrike" cap="none" dirty="0">
                <a:solidFill>
                  <a:srgbClr val="C7D638"/>
                </a:solidFill>
                <a:highlight>
                  <a:srgbClr val="18254B"/>
                </a:highlight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-US" sz="4300" b="1" i="0" u="none" strike="noStrike" cap="none" dirty="0" err="1">
                <a:solidFill>
                  <a:srgbClr val="C7D638"/>
                </a:solidFill>
                <a:highlight>
                  <a:srgbClr val="18254B"/>
                </a:highlight>
                <a:latin typeface="Assistant ExtraLight"/>
                <a:ea typeface="Assistant ExtraLight"/>
                <a:cs typeface="Assistant ExtraLight"/>
                <a:sym typeface="Assistant ExtraLight"/>
              </a:rPr>
              <a:t>של</a:t>
            </a:r>
            <a:r>
              <a:rPr lang="en-US" sz="4300" b="1" i="0" u="none" strike="noStrike" cap="none" dirty="0">
                <a:solidFill>
                  <a:srgbClr val="C7D638"/>
                </a:solidFill>
                <a:highlight>
                  <a:srgbClr val="18254B"/>
                </a:highlight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-US" sz="4300" b="1" i="0" u="none" strike="noStrike" cap="none" dirty="0" err="1">
                <a:solidFill>
                  <a:srgbClr val="C7D638"/>
                </a:solidFill>
                <a:highlight>
                  <a:srgbClr val="18254B"/>
                </a:highlight>
                <a:latin typeface="Assistant ExtraLight"/>
                <a:ea typeface="Assistant ExtraLight"/>
                <a:cs typeface="Assistant ExtraLight"/>
                <a:sym typeface="Assistant ExtraLight"/>
              </a:rPr>
              <a:t>מערכות</a:t>
            </a:r>
            <a:r>
              <a:rPr lang="en-US" sz="4300" b="1" i="0" u="none" strike="noStrike" cap="none" dirty="0">
                <a:solidFill>
                  <a:srgbClr val="C7D638"/>
                </a:solidFill>
                <a:highlight>
                  <a:srgbClr val="18254B"/>
                </a:highlight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-US" sz="4300" b="1" i="0" u="none" strike="noStrike" cap="none" dirty="0" err="1">
                <a:solidFill>
                  <a:srgbClr val="C7D638"/>
                </a:solidFill>
                <a:highlight>
                  <a:srgbClr val="18254B"/>
                </a:highlight>
                <a:latin typeface="Assistant ExtraLight"/>
                <a:ea typeface="Assistant ExtraLight"/>
                <a:cs typeface="Assistant ExtraLight"/>
                <a:sym typeface="Assistant ExtraLight"/>
              </a:rPr>
              <a:t>סבוכות</a:t>
            </a:r>
            <a:endParaRPr sz="4300" b="1" i="0" u="none" strike="noStrike" cap="none" dirty="0">
              <a:solidFill>
                <a:srgbClr val="C7D638"/>
              </a:solidFill>
              <a:highlight>
                <a:srgbClr val="18254B"/>
              </a:highlight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371" name="Google Shape;371;gc2d871ea9d_0_50"/>
          <p:cNvSpPr txBox="1">
            <a:spLocks noGrp="1"/>
          </p:cNvSpPr>
          <p:nvPr>
            <p:ph type="subTitle" idx="1"/>
          </p:nvPr>
        </p:nvSpPr>
        <p:spPr>
          <a:xfrm>
            <a:off x="2381930" y="1675244"/>
            <a:ext cx="72471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2400"/>
              <a:buNone/>
            </a:pPr>
            <a:r>
              <a:rPr lang="en-US" sz="320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מערכות מאופיינות בניגודיות ומתחים משלימים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2400"/>
              <a:buNone/>
            </a:pPr>
            <a:endParaRPr sz="3200">
              <a:solidFill>
                <a:srgbClr val="18254B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2400"/>
              <a:buNone/>
            </a:pPr>
            <a:r>
              <a:rPr lang="en-US" sz="320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הזיקות בין הרכיבים חשובות מהרכיבים עצמם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2400"/>
              <a:buNone/>
            </a:pPr>
            <a:endParaRPr sz="3200">
              <a:solidFill>
                <a:srgbClr val="18254B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2400"/>
              <a:buNone/>
            </a:pPr>
            <a:r>
              <a:rPr lang="en-US" sz="320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לכל פעולה יש תגובה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2400"/>
              <a:buNone/>
            </a:pPr>
            <a:endParaRPr sz="3200">
              <a:solidFill>
                <a:srgbClr val="18254B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2400"/>
              <a:buNone/>
            </a:pPr>
            <a:r>
              <a:rPr lang="en-US" sz="320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הכל זז כל הזמן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2400"/>
              <a:buNone/>
            </a:pPr>
            <a:endParaRPr sz="3200">
              <a:solidFill>
                <a:srgbClr val="18254B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2400"/>
              <a:buNone/>
            </a:pPr>
            <a:r>
              <a:rPr lang="en-US" sz="320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ההקשר הייחודי חשוב יותר מהגנרי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2400"/>
              <a:buNone/>
            </a:pPr>
            <a:endParaRPr sz="3200">
              <a:solidFill>
                <a:srgbClr val="18254B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2400"/>
              <a:buNone/>
            </a:pPr>
            <a:r>
              <a:rPr lang="en-US" sz="320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השלם גדול מסכום חלקיו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2400"/>
              <a:buNone/>
            </a:pPr>
            <a:endParaRPr sz="3200">
              <a:solidFill>
                <a:srgbClr val="18254B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72" name="Google Shape;372;gc2d871ea9d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59289" y="6007202"/>
            <a:ext cx="762000" cy="736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3" name="Google Shape;373;gc2d871ea9d_0_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1057" y="5146368"/>
            <a:ext cx="762000" cy="736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4" name="Google Shape;374;gc2d871ea9d_0_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21057" y="4249512"/>
            <a:ext cx="762000" cy="736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5" name="Google Shape;375;gc2d871ea9d_0_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49319" y="3311271"/>
            <a:ext cx="762000" cy="736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6" name="Google Shape;376;gc2d871ea9d_0_5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59289" y="2394894"/>
            <a:ext cx="762000" cy="736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7" name="Google Shape;377;gc2d871ea9d_0_5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49319" y="1545215"/>
            <a:ext cx="762000" cy="736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gc2d871ea9d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9887" y="90487"/>
            <a:ext cx="1497012" cy="20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E3FECC9-CB94-46E0-AAB7-610EB7A00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38" y="812800"/>
            <a:ext cx="8559524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9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74;p45">
            <a:extLst>
              <a:ext uri="{FF2B5EF4-FFF2-40B4-BE49-F238E27FC236}">
                <a16:creationId xmlns:a16="http://schemas.microsoft.com/office/drawing/2014/main" id="{B62B0A78-A9BE-42B0-BD8C-58CD75A5CB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0915" y="625375"/>
            <a:ext cx="596273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he-IL" sz="4300" dirty="0">
                <a:solidFill>
                  <a:srgbClr val="C7D638"/>
                </a:solidFill>
                <a:highlight>
                  <a:srgbClr val="18254B"/>
                </a:highlight>
              </a:rPr>
              <a:t>אז למה בעצם הכלים הלוגיים לא מספיקים</a:t>
            </a:r>
            <a:r>
              <a:rPr lang="en-US" sz="4300" dirty="0">
                <a:solidFill>
                  <a:srgbClr val="C7D638"/>
                </a:solidFill>
                <a:highlight>
                  <a:srgbClr val="18254B"/>
                </a:highlight>
              </a:rPr>
              <a:t>?</a:t>
            </a:r>
            <a:endParaRPr sz="4300" dirty="0">
              <a:solidFill>
                <a:srgbClr val="C7D638"/>
              </a:solidFill>
              <a:highlight>
                <a:srgbClr val="18254B"/>
              </a:highlight>
              <a:sym typeface="Assistant"/>
            </a:endParaRPr>
          </a:p>
        </p:txBody>
      </p:sp>
      <p:sp>
        <p:nvSpPr>
          <p:cNvPr id="14" name="Google Shape;175;p45">
            <a:extLst>
              <a:ext uri="{FF2B5EF4-FFF2-40B4-BE49-F238E27FC236}">
                <a16:creationId xmlns:a16="http://schemas.microsoft.com/office/drawing/2014/main" id="{5014FE2C-BA44-4C24-95A0-CC115F91B1ED}"/>
              </a:ext>
            </a:extLst>
          </p:cNvPr>
          <p:cNvSpPr txBox="1">
            <a:spLocks/>
          </p:cNvSpPr>
          <p:nvPr/>
        </p:nvSpPr>
        <p:spPr>
          <a:xfrm>
            <a:off x="762000" y="2194214"/>
            <a:ext cx="6720043" cy="344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14400" indent="-914400" algn="r" rtl="1">
              <a:lnSpc>
                <a:spcPct val="170000"/>
              </a:lnSpc>
              <a:buSzPts val="4800"/>
              <a:buFont typeface="Assistant"/>
              <a:buAutoNum type="arabicPeriod"/>
            </a:pPr>
            <a:r>
              <a:rPr lang="he-IL" sz="2200" dirty="0">
                <a:latin typeface="Assistant"/>
                <a:cs typeface="Assistant"/>
              </a:rPr>
              <a:t>המורכבות נמצאת גם ביחידות היסוד</a:t>
            </a:r>
          </a:p>
          <a:p>
            <a:pPr marL="914400" indent="-914400" algn="r" rtl="1">
              <a:lnSpc>
                <a:spcPct val="170000"/>
              </a:lnSpc>
              <a:buSzPts val="4800"/>
              <a:buFont typeface="Assistant"/>
              <a:buAutoNum type="arabicPeriod"/>
            </a:pPr>
            <a:r>
              <a:rPr lang="he-IL" sz="2200" dirty="0">
                <a:latin typeface="Assistant"/>
                <a:cs typeface="Assistant"/>
              </a:rPr>
              <a:t>האתגרים פרוסים על פני כל המערכת</a:t>
            </a:r>
            <a:r>
              <a:rPr lang="he-IL" sz="2200" dirty="0">
                <a:latin typeface="Assistant"/>
                <a:cs typeface="Assistant"/>
                <a:sym typeface="Assistant"/>
              </a:rPr>
              <a:t> </a:t>
            </a:r>
          </a:p>
          <a:p>
            <a:pPr marL="914400" indent="-914400" algn="r" rtl="1">
              <a:lnSpc>
                <a:spcPct val="170000"/>
              </a:lnSpc>
              <a:buSzPts val="4800"/>
              <a:buFont typeface="Assistant"/>
              <a:buAutoNum type="arabicPeriod"/>
            </a:pPr>
            <a:r>
              <a:rPr lang="he-IL" sz="2200" dirty="0">
                <a:latin typeface="Assistant"/>
                <a:cs typeface="Assistant"/>
              </a:rPr>
              <a:t>איש אינו מחזיק את התמונה המלאה</a:t>
            </a:r>
          </a:p>
          <a:p>
            <a:pPr marL="914400" indent="-914400" algn="r" rtl="1">
              <a:lnSpc>
                <a:spcPct val="170000"/>
              </a:lnSpc>
              <a:buSzPts val="4800"/>
              <a:buFont typeface="Assistant"/>
              <a:buAutoNum type="arabicPeriod"/>
            </a:pPr>
            <a:r>
              <a:rPr lang="he-IL" sz="2200" dirty="0">
                <a:latin typeface="Assistant"/>
                <a:cs typeface="Assistant"/>
              </a:rPr>
              <a:t>לעולם לא נוכל לאסוף את כל הנתונים על סוגיה</a:t>
            </a:r>
          </a:p>
          <a:p>
            <a:pPr marL="914400" indent="-914400" algn="r" rtl="1">
              <a:lnSpc>
                <a:spcPct val="170000"/>
              </a:lnSpc>
              <a:buSzPts val="4800"/>
              <a:buFont typeface="Assistant"/>
              <a:buAutoNum type="arabicPeriod"/>
            </a:pPr>
            <a:r>
              <a:rPr lang="he-IL" sz="2200" dirty="0">
                <a:latin typeface="Assistant"/>
                <a:cs typeface="Assistant"/>
              </a:rPr>
              <a:t>ההתבוננות שלנו במערכת וההבנות שלנו עליה משנות אותה באופן מיידי </a:t>
            </a:r>
          </a:p>
          <a:p>
            <a:pPr marL="914400" indent="-914400" algn="r" rtl="1">
              <a:lnSpc>
                <a:spcPct val="170000"/>
              </a:lnSpc>
              <a:buSzPts val="4800"/>
              <a:buFont typeface="Assistant"/>
              <a:buAutoNum type="arabicPeriod"/>
            </a:pPr>
            <a:endParaRPr lang="he-IL" sz="2200" dirty="0"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5" name="Picture 2" descr="קרחון">
            <a:extLst>
              <a:ext uri="{FF2B5EF4-FFF2-40B4-BE49-F238E27FC236}">
                <a16:creationId xmlns:a16="http://schemas.microsoft.com/office/drawing/2014/main" id="{8536FAA7-BD6D-43A8-9F84-C7411DC1A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644" y="0"/>
            <a:ext cx="41573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0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6D5AD-1521-F144-9757-011840B22E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התנסות – מה מצוי מתחת לפני המים במערכת החינוך?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10062-711B-C74C-8326-4FF0867908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1814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876" y="156368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ct val="111111"/>
              <a:buFont typeface="Assistant"/>
              <a:buNone/>
            </a:pPr>
            <a:r>
              <a:rPr lang="he-IL" sz="8600" dirty="0">
                <a:latin typeface="Assistant"/>
                <a:cs typeface="Assistant"/>
                <a:sym typeface="Assistant"/>
              </a:rPr>
              <a:t>החשיבה של </a:t>
            </a:r>
            <a:br>
              <a:rPr lang="he-IL" sz="8600" dirty="0">
                <a:latin typeface="Assistant"/>
                <a:cs typeface="Assistant"/>
                <a:sym typeface="Assistant"/>
              </a:rPr>
            </a:br>
            <a:r>
              <a:rPr lang="he-IL" sz="8600" dirty="0">
                <a:latin typeface="Assistant"/>
                <a:cs typeface="Assistant"/>
                <a:sym typeface="Assistant"/>
              </a:rPr>
              <a:t>חשיבה מערכתית – חלק ב׳ </a:t>
            </a:r>
            <a:endParaRPr dirty="0"/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42876" y="413084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3800"/>
              <a:buNone/>
            </a:pPr>
            <a:r>
              <a:rPr lang="en-US" sz="3800" b="0" i="0" u="none" dirty="0" err="1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קורס</a:t>
            </a:r>
            <a:r>
              <a:rPr lang="en-US" sz="3800" b="0" i="0" u="none" dirty="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3800" b="0" i="0" u="none" dirty="0" err="1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חשיבה</a:t>
            </a:r>
            <a:r>
              <a:rPr lang="en-US" sz="3800" b="0" i="0" u="none" dirty="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3800" b="0" i="0" u="none" dirty="0" err="1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מערכתית</a:t>
            </a:r>
            <a:r>
              <a:rPr lang="en-US" sz="3800" b="0" i="0" u="none" dirty="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3800" b="0" i="0" u="none" dirty="0" err="1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בחינוך</a:t>
            </a:r>
            <a:r>
              <a:rPr lang="en-US" sz="3800" b="0" i="0" u="none" dirty="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9659937" y="6061500"/>
            <a:ext cx="23892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2400"/>
              <a:buFont typeface="Assistant"/>
              <a:buNone/>
            </a:pPr>
            <a:r>
              <a:rPr lang="he-IL" sz="2400" dirty="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מרץ </a:t>
            </a:r>
            <a:r>
              <a:rPr lang="en-US" sz="2400" b="0" i="0" u="none" strike="noStrike" cap="none" dirty="0">
                <a:solidFill>
                  <a:srgbClr val="18254B"/>
                </a:solidFill>
                <a:latin typeface="Assistant"/>
                <a:ea typeface="Assistant"/>
                <a:cs typeface="Assistant"/>
                <a:sym typeface="Assistant"/>
              </a:rPr>
              <a:t> 2021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 descr="A picture containing text, sign, businessca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9937" y="1762125"/>
            <a:ext cx="2389187" cy="282416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607849" y="5458329"/>
            <a:ext cx="664637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״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לכל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בעיה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סבוכה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יש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פתרון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שהוא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בהיר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פשוט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ומוטעה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״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ה.ל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מנקן</a:t>
            </a:r>
            <a:endParaRPr sz="2400" b="0" i="0" u="none" strike="noStrike" cap="none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23887210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Them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365</Words>
  <Application>Microsoft Macintosh PowerPoint</Application>
  <PresentationFormat>Widescreen</PresentationFormat>
  <Paragraphs>65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arial</vt:lpstr>
      <vt:lpstr>Assistant ExtraLight</vt:lpstr>
      <vt:lpstr>Assistant</vt:lpstr>
      <vt:lpstr>Assistant ExtraBold</vt:lpstr>
      <vt:lpstr>1_Office Theme</vt:lpstr>
      <vt:lpstr>2_Office Theme</vt:lpstr>
      <vt:lpstr>10_Office Theme</vt:lpstr>
      <vt:lpstr>החשיבה של  חשיבה מערכתית – חלק א׳ </vt:lpstr>
      <vt:lpstr>מבנה המפגש</vt:lpstr>
      <vt:lpstr>PowerPoint Presentation</vt:lpstr>
      <vt:lpstr>PowerPoint Presentation</vt:lpstr>
      <vt:lpstr>עקרונות לחשיבה בעולם של מערכות סבוכות</vt:lpstr>
      <vt:lpstr>PowerPoint Presentation</vt:lpstr>
      <vt:lpstr>אז למה בעצם הכלים הלוגיים לא מספיקים?</vt:lpstr>
      <vt:lpstr>התנסות – מה מצוי מתחת לפני המים במערכת החינוך? </vt:lpstr>
      <vt:lpstr>החשיבה של  חשיבה מערכתית – חלק ב׳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מבוא לחשיבה מערכתית</dc:title>
  <dc:creator>נעמה כהן</dc:creator>
  <cp:lastModifiedBy>Yotam HaCohen</cp:lastModifiedBy>
  <cp:revision>16</cp:revision>
  <dcterms:created xsi:type="dcterms:W3CDTF">2021-02-21T09:49:16Z</dcterms:created>
  <dcterms:modified xsi:type="dcterms:W3CDTF">2021-08-17T17:48:36Z</dcterms:modified>
</cp:coreProperties>
</file>